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67"/>
  </p:notesMasterIdLst>
  <p:handoutMasterIdLst>
    <p:handoutMasterId r:id="rId68"/>
  </p:handoutMasterIdLst>
  <p:sldIdLst>
    <p:sldId id="256" r:id="rId2"/>
    <p:sldId id="386" r:id="rId3"/>
    <p:sldId id="340" r:id="rId4"/>
    <p:sldId id="385" r:id="rId5"/>
    <p:sldId id="341" r:id="rId6"/>
    <p:sldId id="342" r:id="rId7"/>
    <p:sldId id="343" r:id="rId8"/>
    <p:sldId id="345" r:id="rId9"/>
    <p:sldId id="346" r:id="rId10"/>
    <p:sldId id="347" r:id="rId11"/>
    <p:sldId id="349" r:id="rId12"/>
    <p:sldId id="348" r:id="rId13"/>
    <p:sldId id="388" r:id="rId14"/>
    <p:sldId id="387" r:id="rId15"/>
    <p:sldId id="389" r:id="rId16"/>
    <p:sldId id="390" r:id="rId17"/>
    <p:sldId id="391" r:id="rId18"/>
    <p:sldId id="394" r:id="rId19"/>
    <p:sldId id="423" r:id="rId20"/>
    <p:sldId id="392" r:id="rId21"/>
    <p:sldId id="393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24" r:id="rId35"/>
    <p:sldId id="407" r:id="rId36"/>
    <p:sldId id="408" r:id="rId37"/>
    <p:sldId id="425" r:id="rId38"/>
    <p:sldId id="426" r:id="rId39"/>
    <p:sldId id="427" r:id="rId40"/>
    <p:sldId id="42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350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7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Кузнецова" initials="ИК" lastIdx="1" clrIdx="0">
    <p:extLst>
      <p:ext uri="{19B8F6BF-5375-455C-9EA6-DF929625EA0E}">
        <p15:presenceInfo xmlns="" xmlns:p15="http://schemas.microsoft.com/office/powerpoint/2012/main" userId="S-1-5-21-3615601651-2575891264-1509164429-12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8" autoAdjust="0"/>
    <p:restoredTop sz="85458" autoAdjust="0"/>
  </p:normalViewPr>
  <p:slideViewPr>
    <p:cSldViewPr snapToGrid="0">
      <p:cViewPr varScale="1">
        <p:scale>
          <a:sx n="95" d="100"/>
          <a:sy n="95" d="100"/>
        </p:scale>
        <p:origin x="-2010" y="-108"/>
      </p:cViewPr>
      <p:guideLst>
        <p:guide orient="horz" pos="2160"/>
        <p:guide pos="384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vyacheslav.durakov\Documents\&#1074;&#1079;&#1083;&#1077;&#1090;&#1080;%20&#1074;%20&#1080;&#1090;%202018\&#1089;&#1087;&#1077;&#1094;&#1080;&#1072;&#1083;&#1100;&#1085;&#1086;&#1089;&#1090;&#1080;%2000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&#1050;&#1085;&#1080;&#1075;&#1072;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специалистов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Специалисты по предметной области</c:v>
                </c:pt>
                <c:pt idx="1">
                  <c:v>Специалисты по коду</c:v>
                </c:pt>
                <c:pt idx="2">
                  <c:v>Специалисты по общению</c:v>
                </c:pt>
                <c:pt idx="3">
                  <c:v>Специалисты по организации работ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pivotSource>
    <c:name>[специальности 001.xlsx]Лист2!СводнаяТаблица2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 smtClean="0"/>
              <a:t>Специальности</a:t>
            </a:r>
            <a:endParaRPr lang="ru-RU" dirty="0"/>
          </a:p>
        </c:rich>
      </c:tx>
      <c:layout>
        <c:manualLayout>
          <c:xMode val="edge"/>
          <c:yMode val="edge"/>
          <c:x val="0.16374088776460735"/>
          <c:y val="1.579426498216616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5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5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</c:pivotFmt>
      <c:pivotFmt>
        <c:idx val="10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Лист2!$B$3</c:f>
              <c:strCache>
                <c:ptCount val="1"/>
                <c:pt idx="0">
                  <c:v>Итог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32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32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3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35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35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35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38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38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3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shade val="41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41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41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shade val="44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44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4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1">
                      <a:shade val="46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46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4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shade val="49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49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49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1">
                      <a:shade val="52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52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5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1">
                      <a:shade val="55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55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55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58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1">
                      <a:shade val="60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60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1">
                      <a:shade val="63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63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6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shade val="66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66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6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1">
                      <a:shade val="69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69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69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4"/>
            <c:bubble3D val="0"/>
            <c:spPr>
              <a:gradFill rotWithShape="1">
                <a:gsLst>
                  <a:gs pos="0">
                    <a:schemeClr val="accent1">
                      <a:shade val="72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72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7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5"/>
            <c:bubble3D val="0"/>
            <c:spPr>
              <a:gradFill rotWithShape="1">
                <a:gsLst>
                  <a:gs pos="0">
                    <a:schemeClr val="accent1">
                      <a:shade val="74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74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7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6"/>
            <c:bubble3D val="0"/>
            <c:spPr>
              <a:gradFill rotWithShape="1">
                <a:gsLst>
                  <a:gs pos="0">
                    <a:schemeClr val="accent1">
                      <a:shade val="77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77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7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7"/>
            <c:bubble3D val="0"/>
            <c:spPr>
              <a:gradFill rotWithShape="1">
                <a:gsLst>
                  <a:gs pos="0">
                    <a:schemeClr val="accent1">
                      <a:shade val="80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80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shade val="83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83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8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9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0"/>
            <c:bubble3D val="0"/>
            <c:spPr>
              <a:gradFill rotWithShape="1">
                <a:gsLst>
                  <a:gs pos="0">
                    <a:schemeClr val="accent1">
                      <a:shade val="88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88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8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1"/>
            <c:bubble3D val="0"/>
            <c:spPr>
              <a:gradFill rotWithShape="1">
                <a:gsLst>
                  <a:gs pos="0">
                    <a:schemeClr val="accent1">
                      <a:shade val="91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91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91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2"/>
            <c:bubble3D val="0"/>
            <c:spPr>
              <a:gradFill rotWithShape="1">
                <a:gsLst>
                  <a:gs pos="0">
                    <a:schemeClr val="accent1">
                      <a:shade val="94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94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3"/>
            <c:bubble3D val="0"/>
            <c:spPr>
              <a:gradFill rotWithShape="1">
                <a:gsLst>
                  <a:gs pos="0">
                    <a:schemeClr val="accent1">
                      <a:shade val="97000"/>
                      <a:shade val="51000"/>
                      <a:satMod val="130000"/>
                    </a:schemeClr>
                  </a:gs>
                  <a:gs pos="80000">
                    <a:schemeClr val="accent1">
                      <a:shade val="97000"/>
                      <a:shade val="93000"/>
                      <a:satMod val="130000"/>
                    </a:schemeClr>
                  </a:gs>
                  <a:gs pos="100000">
                    <a:schemeClr val="accent1">
                      <a:shade val="9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4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5"/>
            <c:bubble3D val="0"/>
            <c:spPr>
              <a:gradFill rotWithShape="1">
                <a:gsLst>
                  <a:gs pos="0">
                    <a:schemeClr val="accent1">
                      <a:tint val="98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98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9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6"/>
            <c:bubble3D val="0"/>
            <c:spPr>
              <a:gradFill rotWithShape="1">
                <a:gsLst>
                  <a:gs pos="0">
                    <a:schemeClr val="accent1">
                      <a:tint val="95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95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95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7"/>
            <c:bubble3D val="0"/>
            <c:spPr>
              <a:gradFill rotWithShape="1">
                <a:gsLst>
                  <a:gs pos="0">
                    <a:schemeClr val="accent1">
                      <a:tint val="92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92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9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8"/>
            <c:bubble3D val="0"/>
            <c:spPr>
              <a:gradFill rotWithShape="1">
                <a:gsLst>
                  <a:gs pos="0">
                    <a:schemeClr val="accent1">
                      <a:tint val="89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89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89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9"/>
            <c:bubble3D val="0"/>
            <c:spPr>
              <a:gradFill rotWithShape="1">
                <a:gsLst>
                  <a:gs pos="0">
                    <a:schemeClr val="accent1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0"/>
            <c:bubble3D val="0"/>
            <c:spPr>
              <a:gradFill rotWithShape="1">
                <a:gsLst>
                  <a:gs pos="0">
                    <a:schemeClr val="accent1">
                      <a:tint val="84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84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8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1"/>
            <c:bubble3D val="0"/>
            <c:spPr>
              <a:gradFill rotWithShape="1">
                <a:gsLst>
                  <a:gs pos="0">
                    <a:schemeClr val="accent1">
                      <a:tint val="81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81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81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2"/>
            <c:bubble3D val="0"/>
            <c:spPr>
              <a:gradFill rotWithShape="1">
                <a:gsLst>
                  <a:gs pos="0">
                    <a:schemeClr val="accent1">
                      <a:tint val="78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78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7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3"/>
            <c:bubble3D val="0"/>
            <c:spPr>
              <a:gradFill rotWithShape="1">
                <a:gsLst>
                  <a:gs pos="0">
                    <a:schemeClr val="accent1">
                      <a:tint val="75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75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75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4"/>
            <c:bubble3D val="0"/>
            <c:spPr>
              <a:gradFill rotWithShape="1">
                <a:gsLst>
                  <a:gs pos="0">
                    <a:schemeClr val="accent1">
                      <a:tint val="72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72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7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5"/>
            <c:bubble3D val="0"/>
            <c:spPr>
              <a:gradFill rotWithShape="1">
                <a:gsLst>
                  <a:gs pos="0">
                    <a:schemeClr val="accent1">
                      <a:tint val="70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70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7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6"/>
            <c:bubble3D val="0"/>
            <c:spPr>
              <a:gradFill rotWithShape="1">
                <a:gsLst>
                  <a:gs pos="0">
                    <a:schemeClr val="accent1">
                      <a:tint val="67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67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6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7"/>
            <c:bubble3D val="0"/>
            <c:spPr>
              <a:gradFill rotWithShape="1">
                <a:gsLst>
                  <a:gs pos="0">
                    <a:schemeClr val="accent1">
                      <a:tint val="64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64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6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8"/>
            <c:bubble3D val="0"/>
            <c:spPr>
              <a:gradFill rotWithShape="1">
                <a:gsLst>
                  <a:gs pos="0">
                    <a:schemeClr val="accent1">
                      <a:tint val="61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61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61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9"/>
            <c:bubble3D val="0"/>
            <c:spPr>
              <a:gradFill rotWithShape="1">
                <a:gsLst>
                  <a:gs pos="0">
                    <a:schemeClr val="accent1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0"/>
            <c:bubble3D val="0"/>
            <c:spPr>
              <a:gradFill rotWithShape="1">
                <a:gsLst>
                  <a:gs pos="0">
                    <a:schemeClr val="accent1">
                      <a:tint val="56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56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5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1"/>
            <c:bubble3D val="0"/>
            <c:spPr>
              <a:gradFill rotWithShape="1">
                <a:gsLst>
                  <a:gs pos="0">
                    <a:schemeClr val="accent1">
                      <a:tint val="53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53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5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2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50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3"/>
            <c:bubble3D val="0"/>
            <c:spPr>
              <a:gradFill rotWithShape="1">
                <a:gsLst>
                  <a:gs pos="0">
                    <a:schemeClr val="accent1">
                      <a:tint val="47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47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47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4"/>
            <c:bubble3D val="0"/>
            <c:spPr>
              <a:gradFill rotWithShape="1">
                <a:gsLst>
                  <a:gs pos="0">
                    <a:schemeClr val="accent1">
                      <a:tint val="44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44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44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5"/>
            <c:bubble3D val="0"/>
            <c:spPr>
              <a:gradFill rotWithShape="1">
                <a:gsLst>
                  <a:gs pos="0">
                    <a:schemeClr val="accent1">
                      <a:tint val="42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42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42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6"/>
            <c:bubble3D val="0"/>
            <c:spPr>
              <a:gradFill rotWithShape="1">
                <a:gsLst>
                  <a:gs pos="0">
                    <a:schemeClr val="accent1">
                      <a:tint val="39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39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39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7"/>
            <c:bubble3D val="0"/>
            <c:spPr>
              <a:gradFill rotWithShape="1">
                <a:gsLst>
                  <a:gs pos="0">
                    <a:schemeClr val="accent1">
                      <a:tint val="36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36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3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8"/>
            <c:bubble3D val="0"/>
            <c:spPr>
              <a:gradFill rotWithShape="1">
                <a:gsLst>
                  <a:gs pos="0">
                    <a:schemeClr val="accent1">
                      <a:tint val="33000"/>
                      <a:shade val="51000"/>
                      <a:satMod val="130000"/>
                    </a:schemeClr>
                  </a:gs>
                  <a:gs pos="80000">
                    <a:schemeClr val="accent1">
                      <a:tint val="33000"/>
                      <a:shade val="93000"/>
                      <a:satMod val="130000"/>
                    </a:schemeClr>
                  </a:gs>
                  <a:gs pos="100000">
                    <a:schemeClr val="accent1">
                      <a:tint val="33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Лист2!$A$4:$A$53</c:f>
              <c:strCache>
                <c:ptCount val="49"/>
                <c:pt idx="0">
                  <c:v>Математика</c:v>
                </c:pt>
                <c:pt idx="1">
                  <c:v>Информатика и вычислительная техника</c:v>
                </c:pt>
                <c:pt idx="2">
                  <c:v>Бизнес-информатика</c:v>
                </c:pt>
                <c:pt idx="3">
                  <c:v>Физика</c:v>
                </c:pt>
                <c:pt idx="4">
                  <c:v>Информационные системы и технологии</c:v>
                </c:pt>
                <c:pt idx="5">
                  <c:v>Прикладная математика и информатика</c:v>
                </c:pt>
                <c:pt idx="6">
                  <c:v>Бухгалтерский учет, анализ и аудит</c:v>
                </c:pt>
                <c:pt idx="7">
                  <c:v>Финансы и кредит</c:v>
                </c:pt>
                <c:pt idx="8">
                  <c:v>Автоматизированные системы обработки информации и управления</c:v>
                </c:pt>
                <c:pt idx="9">
                  <c:v>Приборостроение</c:v>
                </c:pt>
                <c:pt idx="10">
                  <c:v>Юриспруденция</c:v>
                </c:pt>
                <c:pt idx="11">
                  <c:v>Электроника и микроэлектроника</c:v>
                </c:pt>
                <c:pt idx="12">
                  <c:v>Социология</c:v>
                </c:pt>
                <c:pt idx="13">
                  <c:v>Информатика</c:v>
                </c:pt>
                <c:pt idx="14">
                  <c:v>Коммерческая деятельность</c:v>
                </c:pt>
                <c:pt idx="15">
                  <c:v>Математика с дополнительной специальностью Информатика</c:v>
                </c:pt>
                <c:pt idx="16">
                  <c:v>Государственное и муниципальное управление</c:v>
                </c:pt>
                <c:pt idx="17">
                  <c:v>Социальная работа</c:v>
                </c:pt>
                <c:pt idx="18">
                  <c:v>Экономика, бухгалтерский учет и контроль (по отраслям)</c:v>
                </c:pt>
                <c:pt idx="19">
                  <c:v>Техническое обслуживание средств вычислительной техники и компьютерных сетей</c:v>
                </c:pt>
                <c:pt idx="20">
                  <c:v>Комплексное обеспечение информационной безопасности автоматизированных систем</c:v>
                </c:pt>
                <c:pt idx="21">
                  <c:v>Иностранный язык</c:v>
                </c:pt>
                <c:pt idx="22">
                  <c:v>Математик. Преподаватель</c:v>
                </c:pt>
                <c:pt idx="23">
                  <c:v>кадровое дело</c:v>
                </c:pt>
                <c:pt idx="24">
                  <c:v>География</c:v>
                </c:pt>
                <c:pt idx="25">
                  <c:v>Товароведение и экспертиза товаров (в сфере производства и обращения сел.хоз сырья и прод.товаров)</c:v>
                </c:pt>
                <c:pt idx="26">
                  <c:v>Информационные системы (по областям применения)</c:v>
                </c:pt>
                <c:pt idx="27">
                  <c:v>Дошкольное образование</c:v>
                </c:pt>
                <c:pt idx="28">
                  <c:v>Менеджмент</c:v>
                </c:pt>
                <c:pt idx="29">
                  <c:v>Психология</c:v>
                </c:pt>
                <c:pt idx="30">
                  <c:v>Бизнес Администирование Экономика</c:v>
                </c:pt>
                <c:pt idx="31">
                  <c:v>Социально-культурный сервис и туризм</c:v>
                </c:pt>
                <c:pt idx="32">
                  <c:v>История</c:v>
                </c:pt>
                <c:pt idx="33">
                  <c:v>Техническая физика</c:v>
                </c:pt>
                <c:pt idx="34">
                  <c:v>Физическая электроника</c:v>
                </c:pt>
                <c:pt idx="35">
                  <c:v>Технология и предпринимательство</c:v>
                </c:pt>
                <c:pt idx="36">
                  <c:v>Бухгалтерский учет и налогообложение +1С</c:v>
                </c:pt>
                <c:pt idx="37">
                  <c:v>Информационные системы</c:v>
                </c:pt>
                <c:pt idx="38">
                  <c:v>школа вожатых</c:v>
                </c:pt>
                <c:pt idx="39">
                  <c:v>Филология</c:v>
                </c:pt>
                <c:pt idx="40">
                  <c:v>офис-менеджер</c:v>
                </c:pt>
                <c:pt idx="41">
                  <c:v>Химия</c:v>
                </c:pt>
                <c:pt idx="42">
                  <c:v>Педагогика и методика начального образования</c:v>
                </c:pt>
                <c:pt idx="43">
                  <c:v>Экономика</c:v>
                </c:pt>
                <c:pt idx="44">
                  <c:v>Педагогическое образование</c:v>
                </c:pt>
                <c:pt idx="45">
                  <c:v>Информационно-измерительная техника и технологии</c:v>
                </c:pt>
                <c:pt idx="46">
                  <c:v>Правоведение</c:v>
                </c:pt>
                <c:pt idx="47">
                  <c:v>Менеджмент организации</c:v>
                </c:pt>
                <c:pt idx="48">
                  <c:v>Музыковедение</c:v>
                </c:pt>
              </c:strCache>
            </c:strRef>
          </c:cat>
          <c:val>
            <c:numRef>
              <c:f>Лист2!$B$4:$B$53</c:f>
              <c:numCache>
                <c:formatCode>General</c:formatCode>
                <c:ptCount val="49"/>
                <c:pt idx="0">
                  <c:v>12</c:v>
                </c:pt>
                <c:pt idx="1">
                  <c:v>11</c:v>
                </c:pt>
                <c:pt idx="2">
                  <c:v>11</c:v>
                </c:pt>
                <c:pt idx="3">
                  <c:v>8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25540858708009"/>
          <c:y val="4.4536096320972621E-2"/>
          <c:w val="0.33056943993402443"/>
          <c:h val="0.912164817507839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[Книга3]Лист3!СводнаяТаблица1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3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dLblPos val="inEnd"/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4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7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8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Лист3!$B$1</c:f>
              <c:strCache>
                <c:ptCount val="1"/>
                <c:pt idx="0">
                  <c:v>Итог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Лист3!$A$2:$A$43</c:f>
              <c:strCache>
                <c:ptCount val="41"/>
                <c:pt idx="0">
                  <c:v>Бизнес-информатика</c:v>
                </c:pt>
                <c:pt idx="1">
                  <c:v>Математика</c:v>
                </c:pt>
                <c:pt idx="2">
                  <c:v>Информатика и вычислительная техника</c:v>
                </c:pt>
                <c:pt idx="3">
                  <c:v>Информационные системы и технологии</c:v>
                </c:pt>
                <c:pt idx="4">
                  <c:v>Физика</c:v>
                </c:pt>
                <c:pt idx="5">
                  <c:v>Финансы и кредит</c:v>
                </c:pt>
                <c:pt idx="6">
                  <c:v>Бухгалтерский учет, анализ и аудит</c:v>
                </c:pt>
                <c:pt idx="7">
                  <c:v>Экономика и бухгалтерский учет</c:v>
                </c:pt>
                <c:pt idx="8">
                  <c:v>Государственное и муниципальное управление</c:v>
                </c:pt>
                <c:pt idx="9">
                  <c:v>Юриспруденция</c:v>
                </c:pt>
                <c:pt idx="10">
                  <c:v>Филология</c:v>
                </c:pt>
                <c:pt idx="11">
                  <c:v>Биология</c:v>
                </c:pt>
                <c:pt idx="12">
                  <c:v>Электроника и микроэлектроника</c:v>
                </c:pt>
                <c:pt idx="13">
                  <c:v>Техническое обслуживание средств вычислительной техники и компьютерных сетей </c:v>
                </c:pt>
                <c:pt idx="14">
                  <c:v>Социология</c:v>
                </c:pt>
                <c:pt idx="15">
                  <c:v>Иностранный язык</c:v>
                </c:pt>
                <c:pt idx="16">
                  <c:v>Автоматизированные системы обработки информации и управления</c:v>
                </c:pt>
                <c:pt idx="17">
                  <c:v>Приборостроение</c:v>
                </c:pt>
                <c:pt idx="18">
                  <c:v>История</c:v>
                </c:pt>
                <c:pt idx="19">
                  <c:v>Правоведение</c:v>
                </c:pt>
                <c:pt idx="20">
                  <c:v>Зоотехния</c:v>
                </c:pt>
                <c:pt idx="21">
                  <c:v>правоохранительная деятельность</c:v>
                </c:pt>
                <c:pt idx="22">
                  <c:v>Бухгалтерский учет и налогообложение +1С</c:v>
                </c:pt>
                <c:pt idx="23">
                  <c:v>Бизнес Администирование Экономика</c:v>
                </c:pt>
                <c:pt idx="24">
                  <c:v>Химия</c:v>
                </c:pt>
                <c:pt idx="25">
                  <c:v>Психология</c:v>
                </c:pt>
                <c:pt idx="26">
                  <c:v>офис-менеджер</c:v>
                </c:pt>
                <c:pt idx="27">
                  <c:v>Радиофизика и электроника</c:v>
                </c:pt>
                <c:pt idx="28">
                  <c:v>Факультет биологических наук и аквакультуры</c:v>
                </c:pt>
                <c:pt idx="29">
                  <c:v>Социальная работа</c:v>
                </c:pt>
                <c:pt idx="30">
                  <c:v>Физическая электроника</c:v>
                </c:pt>
                <c:pt idx="31">
                  <c:v>Социально-культурный сервис и туризм</c:v>
                </c:pt>
                <c:pt idx="32">
                  <c:v>кадровое дело</c:v>
                </c:pt>
                <c:pt idx="33">
                  <c:v>Инструментальное исполнительство. Оркестровые народные инструменты, домра</c:v>
                </c:pt>
                <c:pt idx="34">
                  <c:v>школа вожатых</c:v>
                </c:pt>
                <c:pt idx="35">
                  <c:v>Строительство железных дорог путь и путевое хозяйство</c:v>
                </c:pt>
                <c:pt idx="36">
                  <c:v>Менеджмент</c:v>
                </c:pt>
                <c:pt idx="37">
                  <c:v>Техническая физика</c:v>
                </c:pt>
                <c:pt idx="38">
                  <c:v>География</c:v>
                </c:pt>
                <c:pt idx="39">
                  <c:v>Товароведение и экспертиза товаров (в сфере производства и обращения сел.хоз сырья и прод.товаров)</c:v>
                </c:pt>
                <c:pt idx="40">
                  <c:v>(пусто)</c:v>
                </c:pt>
              </c:strCache>
            </c:strRef>
          </c:cat>
          <c:val>
            <c:numRef>
              <c:f>Лист3!$B$2:$B$43</c:f>
              <c:numCache>
                <c:formatCode>General</c:formatCode>
                <c:ptCount val="41"/>
                <c:pt idx="0">
                  <c:v>13</c:v>
                </c:pt>
                <c:pt idx="1">
                  <c:v>13</c:v>
                </c:pt>
                <c:pt idx="2">
                  <c:v>9</c:v>
                </c:pt>
                <c:pt idx="3">
                  <c:v>7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F45B5-2CFE-4A6C-8B26-051549E48DC8}" type="doc">
      <dgm:prSet loTypeId="urn:microsoft.com/office/officeart/2005/8/layout/gear1" loCatId="relationship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3CEBCB28-48DA-4284-B949-6CDE9FD8F659}">
      <dgm:prSet phldrT="[Текст]" custT="1"/>
      <dgm:spPr/>
      <dgm:t>
        <a:bodyPr/>
        <a:lstStyle/>
        <a:p>
          <a:r>
            <a:rPr lang="ru-RU" sz="2000" dirty="0" smtClean="0"/>
            <a:t>Комплекс Средств Автоматизации (КСА)</a:t>
          </a:r>
          <a:endParaRPr lang="ru-RU" sz="2000" dirty="0"/>
        </a:p>
      </dgm:t>
    </dgm:pt>
    <dgm:pt modelId="{258CF57D-92FD-4D24-AB55-4AEDDD422F8A}" type="parTrans" cxnId="{9D0D4D00-0EC5-4802-91C1-2E325512B49F}">
      <dgm:prSet/>
      <dgm:spPr/>
      <dgm:t>
        <a:bodyPr/>
        <a:lstStyle/>
        <a:p>
          <a:endParaRPr lang="ru-RU" sz="3600"/>
        </a:p>
      </dgm:t>
    </dgm:pt>
    <dgm:pt modelId="{91CB36E3-6BB5-4BD5-96CD-9AACDCAFC8E3}" type="sibTrans" cxnId="{9D0D4D00-0EC5-4802-91C1-2E325512B49F}">
      <dgm:prSet/>
      <dgm:spPr/>
      <dgm:t>
        <a:bodyPr/>
        <a:lstStyle/>
        <a:p>
          <a:endParaRPr lang="ru-RU" sz="3600"/>
        </a:p>
      </dgm:t>
    </dgm:pt>
    <dgm:pt modelId="{FFAFFF76-69CE-4135-AC83-47B04997D893}">
      <dgm:prSet phldrT="[Текст]" custT="1"/>
      <dgm:spPr/>
      <dgm:t>
        <a:bodyPr/>
        <a:lstStyle/>
        <a:p>
          <a:r>
            <a:rPr lang="ru-RU" sz="2000" dirty="0" smtClean="0"/>
            <a:t>Документация</a:t>
          </a:r>
          <a:endParaRPr lang="ru-RU" sz="2000" dirty="0"/>
        </a:p>
      </dgm:t>
    </dgm:pt>
    <dgm:pt modelId="{82B4220E-24CB-4464-8856-B4CA9C63E1AC}" type="parTrans" cxnId="{6D70254B-DA0F-4732-BD08-B576FF54084F}">
      <dgm:prSet/>
      <dgm:spPr/>
      <dgm:t>
        <a:bodyPr/>
        <a:lstStyle/>
        <a:p>
          <a:endParaRPr lang="ru-RU" sz="3600"/>
        </a:p>
      </dgm:t>
    </dgm:pt>
    <dgm:pt modelId="{063777CC-F170-4CFD-A2AD-FFD469378781}" type="sibTrans" cxnId="{6D70254B-DA0F-4732-BD08-B576FF54084F}">
      <dgm:prSet/>
      <dgm:spPr/>
      <dgm:t>
        <a:bodyPr/>
        <a:lstStyle/>
        <a:p>
          <a:endParaRPr lang="ru-RU" sz="3600"/>
        </a:p>
      </dgm:t>
    </dgm:pt>
    <dgm:pt modelId="{A3B9F0AF-FF49-46EB-A515-FB57BD61993F}">
      <dgm:prSet phldrT="[Текст]" custT="1"/>
      <dgm:spPr/>
      <dgm:t>
        <a:bodyPr/>
        <a:lstStyle/>
        <a:p>
          <a:r>
            <a:rPr lang="ru-RU" sz="2000" dirty="0" smtClean="0"/>
            <a:t>Пользователи</a:t>
          </a:r>
          <a:endParaRPr lang="ru-RU" sz="2000" dirty="0"/>
        </a:p>
      </dgm:t>
    </dgm:pt>
    <dgm:pt modelId="{54D7C660-C3BF-42B0-BC83-15D76E0B569A}" type="parTrans" cxnId="{3DCC9A4B-1D82-4977-930F-F168D735DAAA}">
      <dgm:prSet/>
      <dgm:spPr/>
      <dgm:t>
        <a:bodyPr/>
        <a:lstStyle/>
        <a:p>
          <a:endParaRPr lang="ru-RU" sz="3600"/>
        </a:p>
      </dgm:t>
    </dgm:pt>
    <dgm:pt modelId="{056E27D0-B33C-43F0-B00A-30D116973377}" type="sibTrans" cxnId="{3DCC9A4B-1D82-4977-930F-F168D735DAAA}">
      <dgm:prSet/>
      <dgm:spPr/>
      <dgm:t>
        <a:bodyPr/>
        <a:lstStyle/>
        <a:p>
          <a:endParaRPr lang="ru-RU" sz="3600"/>
        </a:p>
      </dgm:t>
    </dgm:pt>
    <dgm:pt modelId="{1F8E7E32-C4A7-49B7-8A48-8AF823D4BEB1}" type="pres">
      <dgm:prSet presAssocID="{684F45B5-2CFE-4A6C-8B26-051549E48DC8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B70263-67EB-4F8F-8216-2D51FD9990DB}" type="pres">
      <dgm:prSet presAssocID="{3CEBCB28-48DA-4284-B949-6CDE9FD8F65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C9258-A707-4C9D-B16A-28BF94BDEE12}" type="pres">
      <dgm:prSet presAssocID="{3CEBCB28-48DA-4284-B949-6CDE9FD8F659}" presName="gear1srcNode" presStyleLbl="node1" presStyleIdx="0" presStyleCnt="3"/>
      <dgm:spPr/>
      <dgm:t>
        <a:bodyPr/>
        <a:lstStyle/>
        <a:p>
          <a:endParaRPr lang="ru-RU"/>
        </a:p>
      </dgm:t>
    </dgm:pt>
    <dgm:pt modelId="{F1972870-2085-467C-950C-D3062378ED3D}" type="pres">
      <dgm:prSet presAssocID="{3CEBCB28-48DA-4284-B949-6CDE9FD8F659}" presName="gear1dstNode" presStyleLbl="node1" presStyleIdx="0" presStyleCnt="3"/>
      <dgm:spPr/>
      <dgm:t>
        <a:bodyPr/>
        <a:lstStyle/>
        <a:p>
          <a:endParaRPr lang="ru-RU"/>
        </a:p>
      </dgm:t>
    </dgm:pt>
    <dgm:pt modelId="{B098A51D-56B6-403D-B5F6-46E1BA08D791}" type="pres">
      <dgm:prSet presAssocID="{FFAFFF76-69CE-4135-AC83-47B04997D89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155DC-0D57-4B0A-A1B0-221C8DCDC468}" type="pres">
      <dgm:prSet presAssocID="{FFAFFF76-69CE-4135-AC83-47B04997D893}" presName="gear2srcNode" presStyleLbl="node1" presStyleIdx="1" presStyleCnt="3"/>
      <dgm:spPr/>
      <dgm:t>
        <a:bodyPr/>
        <a:lstStyle/>
        <a:p>
          <a:endParaRPr lang="ru-RU"/>
        </a:p>
      </dgm:t>
    </dgm:pt>
    <dgm:pt modelId="{373F04D6-EF04-4317-AB67-002CE8BD6701}" type="pres">
      <dgm:prSet presAssocID="{FFAFFF76-69CE-4135-AC83-47B04997D893}" presName="gear2dstNode" presStyleLbl="node1" presStyleIdx="1" presStyleCnt="3"/>
      <dgm:spPr/>
      <dgm:t>
        <a:bodyPr/>
        <a:lstStyle/>
        <a:p>
          <a:endParaRPr lang="ru-RU"/>
        </a:p>
      </dgm:t>
    </dgm:pt>
    <dgm:pt modelId="{0D65D2D5-4C07-4AC8-AE05-D492BDBB413E}" type="pres">
      <dgm:prSet presAssocID="{A3B9F0AF-FF49-46EB-A515-FB57BD61993F}" presName="gear3" presStyleLbl="node1" presStyleIdx="2" presStyleCnt="3"/>
      <dgm:spPr/>
      <dgm:t>
        <a:bodyPr/>
        <a:lstStyle/>
        <a:p>
          <a:endParaRPr lang="ru-RU"/>
        </a:p>
      </dgm:t>
    </dgm:pt>
    <dgm:pt modelId="{7E82626C-62D3-4987-8B5A-9A962B5CF86F}" type="pres">
      <dgm:prSet presAssocID="{A3B9F0AF-FF49-46EB-A515-FB57BD61993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00C8D-AE53-4D1F-A995-FB299F65C990}" type="pres">
      <dgm:prSet presAssocID="{A3B9F0AF-FF49-46EB-A515-FB57BD61993F}" presName="gear3srcNode" presStyleLbl="node1" presStyleIdx="2" presStyleCnt="3"/>
      <dgm:spPr/>
      <dgm:t>
        <a:bodyPr/>
        <a:lstStyle/>
        <a:p>
          <a:endParaRPr lang="ru-RU"/>
        </a:p>
      </dgm:t>
    </dgm:pt>
    <dgm:pt modelId="{685E6E7C-87F8-43E9-847E-AA417A561781}" type="pres">
      <dgm:prSet presAssocID="{A3B9F0AF-FF49-46EB-A515-FB57BD61993F}" presName="gear3dstNode" presStyleLbl="node1" presStyleIdx="2" presStyleCnt="3"/>
      <dgm:spPr/>
      <dgm:t>
        <a:bodyPr/>
        <a:lstStyle/>
        <a:p>
          <a:endParaRPr lang="ru-RU"/>
        </a:p>
      </dgm:t>
    </dgm:pt>
    <dgm:pt modelId="{2BDDF05B-4540-4959-A9DA-7F7159C62079}" type="pres">
      <dgm:prSet presAssocID="{91CB36E3-6BB5-4BD5-96CD-9AACDCAFC8E3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324B68EC-B2F2-46B8-8F19-3E908FE83EDB}" type="pres">
      <dgm:prSet presAssocID="{063777CC-F170-4CFD-A2AD-FFD46937878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C55F857A-3197-4915-BD04-56853B38D35E}" type="pres">
      <dgm:prSet presAssocID="{056E27D0-B33C-43F0-B00A-30D116973377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3DCC9A4B-1D82-4977-930F-F168D735DAAA}" srcId="{684F45B5-2CFE-4A6C-8B26-051549E48DC8}" destId="{A3B9F0AF-FF49-46EB-A515-FB57BD61993F}" srcOrd="2" destOrd="0" parTransId="{54D7C660-C3BF-42B0-BC83-15D76E0B569A}" sibTransId="{056E27D0-B33C-43F0-B00A-30D116973377}"/>
    <dgm:cxn modelId="{77716933-4DA6-4255-8B77-39A67DCA7688}" type="presOf" srcId="{A3B9F0AF-FF49-46EB-A515-FB57BD61993F}" destId="{06600C8D-AE53-4D1F-A995-FB299F65C990}" srcOrd="2" destOrd="0" presId="urn:microsoft.com/office/officeart/2005/8/layout/gear1"/>
    <dgm:cxn modelId="{6D70254B-DA0F-4732-BD08-B576FF54084F}" srcId="{684F45B5-2CFE-4A6C-8B26-051549E48DC8}" destId="{FFAFFF76-69CE-4135-AC83-47B04997D893}" srcOrd="1" destOrd="0" parTransId="{82B4220E-24CB-4464-8856-B4CA9C63E1AC}" sibTransId="{063777CC-F170-4CFD-A2AD-FFD469378781}"/>
    <dgm:cxn modelId="{BDAAF974-6A62-4BE4-81A0-1D1B6C6CF7BD}" type="presOf" srcId="{3CEBCB28-48DA-4284-B949-6CDE9FD8F659}" destId="{28B70263-67EB-4F8F-8216-2D51FD9990DB}" srcOrd="0" destOrd="0" presId="urn:microsoft.com/office/officeart/2005/8/layout/gear1"/>
    <dgm:cxn modelId="{17AFA60E-8AA2-4CFE-873E-B40993583BB2}" type="presOf" srcId="{A3B9F0AF-FF49-46EB-A515-FB57BD61993F}" destId="{685E6E7C-87F8-43E9-847E-AA417A561781}" srcOrd="3" destOrd="0" presId="urn:microsoft.com/office/officeart/2005/8/layout/gear1"/>
    <dgm:cxn modelId="{9D0D4D00-0EC5-4802-91C1-2E325512B49F}" srcId="{684F45B5-2CFE-4A6C-8B26-051549E48DC8}" destId="{3CEBCB28-48DA-4284-B949-6CDE9FD8F659}" srcOrd="0" destOrd="0" parTransId="{258CF57D-92FD-4D24-AB55-4AEDDD422F8A}" sibTransId="{91CB36E3-6BB5-4BD5-96CD-9AACDCAFC8E3}"/>
    <dgm:cxn modelId="{C4D0E78F-2046-471F-8A96-FFC31FED5E08}" type="presOf" srcId="{063777CC-F170-4CFD-A2AD-FFD469378781}" destId="{324B68EC-B2F2-46B8-8F19-3E908FE83EDB}" srcOrd="0" destOrd="0" presId="urn:microsoft.com/office/officeart/2005/8/layout/gear1"/>
    <dgm:cxn modelId="{BF2544F4-FE1B-49BE-8FBB-86056A1BD5CA}" type="presOf" srcId="{684F45B5-2CFE-4A6C-8B26-051549E48DC8}" destId="{1F8E7E32-C4A7-49B7-8A48-8AF823D4BEB1}" srcOrd="0" destOrd="0" presId="urn:microsoft.com/office/officeart/2005/8/layout/gear1"/>
    <dgm:cxn modelId="{2C8DE4D5-C4F5-4A4A-A536-EA47E362C77E}" type="presOf" srcId="{91CB36E3-6BB5-4BD5-96CD-9AACDCAFC8E3}" destId="{2BDDF05B-4540-4959-A9DA-7F7159C62079}" srcOrd="0" destOrd="0" presId="urn:microsoft.com/office/officeart/2005/8/layout/gear1"/>
    <dgm:cxn modelId="{1D2E152A-0123-4AB8-8383-78728DC0309A}" type="presOf" srcId="{056E27D0-B33C-43F0-B00A-30D116973377}" destId="{C55F857A-3197-4915-BD04-56853B38D35E}" srcOrd="0" destOrd="0" presId="urn:microsoft.com/office/officeart/2005/8/layout/gear1"/>
    <dgm:cxn modelId="{09276A2D-2E8D-44E6-8F92-7450EF7F721D}" type="presOf" srcId="{A3B9F0AF-FF49-46EB-A515-FB57BD61993F}" destId="{0D65D2D5-4C07-4AC8-AE05-D492BDBB413E}" srcOrd="0" destOrd="0" presId="urn:microsoft.com/office/officeart/2005/8/layout/gear1"/>
    <dgm:cxn modelId="{26D67509-D53B-4A2C-B199-143C0F7046BD}" type="presOf" srcId="{FFAFFF76-69CE-4135-AC83-47B04997D893}" destId="{373F04D6-EF04-4317-AB67-002CE8BD6701}" srcOrd="2" destOrd="0" presId="urn:microsoft.com/office/officeart/2005/8/layout/gear1"/>
    <dgm:cxn modelId="{B15B4B9B-5453-4A61-B8D0-B74EBE1E359B}" type="presOf" srcId="{3CEBCB28-48DA-4284-B949-6CDE9FD8F659}" destId="{118C9258-A707-4C9D-B16A-28BF94BDEE12}" srcOrd="1" destOrd="0" presId="urn:microsoft.com/office/officeart/2005/8/layout/gear1"/>
    <dgm:cxn modelId="{52A975AB-3277-467B-AAA6-9E7DB13CB9C1}" type="presOf" srcId="{FFAFFF76-69CE-4135-AC83-47B04997D893}" destId="{2B3155DC-0D57-4B0A-A1B0-221C8DCDC468}" srcOrd="1" destOrd="0" presId="urn:microsoft.com/office/officeart/2005/8/layout/gear1"/>
    <dgm:cxn modelId="{B8AFD085-89E2-4CBC-B0D5-2DDCFE84B0E7}" type="presOf" srcId="{FFAFFF76-69CE-4135-AC83-47B04997D893}" destId="{B098A51D-56B6-403D-B5F6-46E1BA08D791}" srcOrd="0" destOrd="0" presId="urn:microsoft.com/office/officeart/2005/8/layout/gear1"/>
    <dgm:cxn modelId="{739ED0EF-4412-4C54-BF69-9A7690E41734}" type="presOf" srcId="{3CEBCB28-48DA-4284-B949-6CDE9FD8F659}" destId="{F1972870-2085-467C-950C-D3062378ED3D}" srcOrd="2" destOrd="0" presId="urn:microsoft.com/office/officeart/2005/8/layout/gear1"/>
    <dgm:cxn modelId="{45212E4C-2F3D-428A-9AAE-B5BBC6C73A55}" type="presOf" srcId="{A3B9F0AF-FF49-46EB-A515-FB57BD61993F}" destId="{7E82626C-62D3-4987-8B5A-9A962B5CF86F}" srcOrd="1" destOrd="0" presId="urn:microsoft.com/office/officeart/2005/8/layout/gear1"/>
    <dgm:cxn modelId="{0C778D72-D89A-42F6-AAAD-98BDB26AE263}" type="presParOf" srcId="{1F8E7E32-C4A7-49B7-8A48-8AF823D4BEB1}" destId="{28B70263-67EB-4F8F-8216-2D51FD9990DB}" srcOrd="0" destOrd="0" presId="urn:microsoft.com/office/officeart/2005/8/layout/gear1"/>
    <dgm:cxn modelId="{90F8A29F-4D8C-4B52-890E-673DCE261655}" type="presParOf" srcId="{1F8E7E32-C4A7-49B7-8A48-8AF823D4BEB1}" destId="{118C9258-A707-4C9D-B16A-28BF94BDEE12}" srcOrd="1" destOrd="0" presId="urn:microsoft.com/office/officeart/2005/8/layout/gear1"/>
    <dgm:cxn modelId="{E56643C0-01C8-42E4-8141-72051A9F288E}" type="presParOf" srcId="{1F8E7E32-C4A7-49B7-8A48-8AF823D4BEB1}" destId="{F1972870-2085-467C-950C-D3062378ED3D}" srcOrd="2" destOrd="0" presId="urn:microsoft.com/office/officeart/2005/8/layout/gear1"/>
    <dgm:cxn modelId="{07E095D3-DC4D-4CEC-8FF0-A594882D29F0}" type="presParOf" srcId="{1F8E7E32-C4A7-49B7-8A48-8AF823D4BEB1}" destId="{B098A51D-56B6-403D-B5F6-46E1BA08D791}" srcOrd="3" destOrd="0" presId="urn:microsoft.com/office/officeart/2005/8/layout/gear1"/>
    <dgm:cxn modelId="{4CE7A4AE-850E-45ED-AC2C-52C6F1277A84}" type="presParOf" srcId="{1F8E7E32-C4A7-49B7-8A48-8AF823D4BEB1}" destId="{2B3155DC-0D57-4B0A-A1B0-221C8DCDC468}" srcOrd="4" destOrd="0" presId="urn:microsoft.com/office/officeart/2005/8/layout/gear1"/>
    <dgm:cxn modelId="{92DBFA96-1378-42BF-8341-D51F1032BB6B}" type="presParOf" srcId="{1F8E7E32-C4A7-49B7-8A48-8AF823D4BEB1}" destId="{373F04D6-EF04-4317-AB67-002CE8BD6701}" srcOrd="5" destOrd="0" presId="urn:microsoft.com/office/officeart/2005/8/layout/gear1"/>
    <dgm:cxn modelId="{D05C7584-817A-488D-A7BB-CA4F6A53E348}" type="presParOf" srcId="{1F8E7E32-C4A7-49B7-8A48-8AF823D4BEB1}" destId="{0D65D2D5-4C07-4AC8-AE05-D492BDBB413E}" srcOrd="6" destOrd="0" presId="urn:microsoft.com/office/officeart/2005/8/layout/gear1"/>
    <dgm:cxn modelId="{5B55DF26-B1A0-494D-8ED8-3CB66BCAEC22}" type="presParOf" srcId="{1F8E7E32-C4A7-49B7-8A48-8AF823D4BEB1}" destId="{7E82626C-62D3-4987-8B5A-9A962B5CF86F}" srcOrd="7" destOrd="0" presId="urn:microsoft.com/office/officeart/2005/8/layout/gear1"/>
    <dgm:cxn modelId="{956FD3B3-D392-48F4-8CE8-A009DAC92F82}" type="presParOf" srcId="{1F8E7E32-C4A7-49B7-8A48-8AF823D4BEB1}" destId="{06600C8D-AE53-4D1F-A995-FB299F65C990}" srcOrd="8" destOrd="0" presId="urn:microsoft.com/office/officeart/2005/8/layout/gear1"/>
    <dgm:cxn modelId="{FB285EAB-93D0-4D43-B0B2-78A409665897}" type="presParOf" srcId="{1F8E7E32-C4A7-49B7-8A48-8AF823D4BEB1}" destId="{685E6E7C-87F8-43E9-847E-AA417A561781}" srcOrd="9" destOrd="0" presId="urn:microsoft.com/office/officeart/2005/8/layout/gear1"/>
    <dgm:cxn modelId="{C9276628-1765-49D5-B1D8-E1D27EAD6161}" type="presParOf" srcId="{1F8E7E32-C4A7-49B7-8A48-8AF823D4BEB1}" destId="{2BDDF05B-4540-4959-A9DA-7F7159C62079}" srcOrd="10" destOrd="0" presId="urn:microsoft.com/office/officeart/2005/8/layout/gear1"/>
    <dgm:cxn modelId="{5E63369F-BDDA-4FDD-BA71-76CDB00F1F65}" type="presParOf" srcId="{1F8E7E32-C4A7-49B7-8A48-8AF823D4BEB1}" destId="{324B68EC-B2F2-46B8-8F19-3E908FE83EDB}" srcOrd="11" destOrd="0" presId="urn:microsoft.com/office/officeart/2005/8/layout/gear1"/>
    <dgm:cxn modelId="{2093D35B-9D08-4582-B21D-FF79526BAA0A}" type="presParOf" srcId="{1F8E7E32-C4A7-49B7-8A48-8AF823D4BEB1}" destId="{C55F857A-3197-4915-BD04-56853B38D35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7C696-73D8-4699-AB5C-D8D5F8F29531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E43F9-A23D-46C5-A03F-B5876485B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60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3C89D-BC46-44B6-B70D-37DDF09E8521}" type="datetimeFigureOut">
              <a:rPr lang="ru-RU" smtClean="0"/>
              <a:pPr/>
              <a:t>04.10.2021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FE088-D70F-4CE2-9176-1FAE19A87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занимаемся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автоматизацией предприятий. В процессе деятельности нами достигнуты определенные успехи, однако я посмотрел в программе, мы единственная ИТ-компания на этом мероприятии. Поэтому будет логично если выполняю краткое отступление чтобы пояснить про ИТ-компании вообще и тогда станет ясно про наши достижения, в частности ... </a:t>
            </a:r>
          </a:p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21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33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02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8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53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4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08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30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82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80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76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69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66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04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21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340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38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9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89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91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51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эти люди? Это молодые люди (диаграмма по возрастам) с разным образованием (диаграмма по факультетам).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8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332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эти люди? Это молодые люди (диаграмма по возрастам) с разным образованием (диаграмма по факультетам).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51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эти люди? Это молодые люди (диаграмма по возрастам) с разным образованием (диаграмма по факультетам).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68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эти люди? Это молодые люди (диаграмма по возрастам) с разным образованием (диаграмма по факультетам).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572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эти люди? Это молодые люди (диаграмма по возрастам) с разным образованием (диаграмма по факультетам).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87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20F0B3-683F-47A2-8C21-AD8A8AFDFA26}" type="slidenum">
              <a:rPr lang="ru-RU" altLang="ru-RU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ru-RU" altLang="ru-RU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51592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03EBB7-2EA3-4DA4-8D8B-53FB787AC302}" type="slidenum">
              <a:rPr lang="ru-RU" alt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48</a:t>
            </a:fld>
            <a:endParaRPr lang="ru-RU" altLang="ru-RU" sz="1200" b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664575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54C2CC2-16A0-42F0-806A-D412F7D594A9}" type="slidenum">
              <a:rPr lang="ru-RU" altLang="ru-RU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61843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DF7C6-A9EE-46D2-B2AB-FA816F10455F}" type="slidenum">
              <a:rPr lang="ru-RU" altLang="ru-RU"/>
              <a:pPr>
                <a:defRPr/>
              </a:pPr>
              <a:t>50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b="1" smtClean="0">
                <a:latin typeface="Arial" panose="020B0604020202020204" pitchFamily="34" charset="0"/>
              </a:rPr>
              <a:t>04.08.2015</a:t>
            </a:r>
          </a:p>
          <a:p>
            <a:r>
              <a:rPr lang="ru-RU" altLang="ru-RU" smtClean="0">
                <a:latin typeface="Arial" panose="020B0604020202020204" pitchFamily="34" charset="0"/>
              </a:rPr>
              <a:t>http://v8.1c.ru/edu/platform_training.htm</a:t>
            </a:r>
          </a:p>
        </p:txBody>
      </p:sp>
    </p:spTree>
    <p:extLst>
      <p:ext uri="{BB962C8B-B14F-4D97-AF65-F5344CB8AC3E}">
        <p14:creationId xmlns:p14="http://schemas.microsoft.com/office/powerpoint/2010/main" val="3553887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6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Легкое знакомство с компанией. Для того чтобы студенты и выпускники могли легко познакомиться с компанией мы проводим два мероприятия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НеоЗима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НеоЛето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Сейчас мы приглашаем всех желающих на отбор на стажировку "НеоЛето2018". Это уже шестой раз когда мы проводим это мероприятие. Для записи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звоните, пишите, регистрируйтесь на сайте.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73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CDF7C6-A9EE-46D2-B2AB-FA816F10455F}" type="slidenum">
              <a:rPr lang="ru-RU" altLang="ru-RU"/>
              <a:pPr>
                <a:defRPr/>
              </a:pPr>
              <a:t>54</a:t>
            </a:fld>
            <a:endParaRPr lang="ru-RU" alt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79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88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63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040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19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961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175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561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524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91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644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68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0793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3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занимаемся созданием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автоматизированных систем управления предприятием. А что это вообще такое? Зачем это нужно?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Начнем с терминологии.  ……… т.е. мы говорим о СИСТЕМЕ. Равно ли это общеупотребительному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термину ПРОГРАММА. Очевидно что нет. Программа, будучи приобретенной, не станет инструментом управления. Программа должны быть наполнена данными, программу должен освоить пользователь. Т.е. программа должна встроиться в систему, начать взаимодействовать с другими элементами системы и только тогда появится Автоматизированная Система как инструмент для управления и контроля.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0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13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страшный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слайд мне нужен чтобы донести до вас две мысли 1) есть инженерная дисциплина по построению автоматизированных систем, связанные с этой областью отраслевые стандарты (ГОСТы) и мы ими пользуемся, 2) мы можем сопоставить этапы работ с ролями специалистов, необходимых для выполнения этих работ. … далее по этапам жизненного цикла ….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630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93F9-4D5E-4883-82B4-DAC71915145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9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2"/>
          <p:cNvSpPr>
            <a:spLocks noChangeShapeType="1"/>
          </p:cNvSpPr>
          <p:nvPr userDrawn="1"/>
        </p:nvSpPr>
        <p:spPr bwMode="auto">
          <a:xfrm>
            <a:off x="755650" y="0"/>
            <a:ext cx="0" cy="6858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prstDash val="dash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8000"/>
              </a:solidFill>
            </a:endParaRPr>
          </a:p>
        </p:txBody>
      </p:sp>
      <p:pic>
        <p:nvPicPr>
          <p:cNvPr id="3" name="Picture 18" descr="обложка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96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0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97663" y="152400"/>
            <a:ext cx="2159000" cy="4716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5900" y="152400"/>
            <a:ext cx="6329363" cy="47164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7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543800" cy="10699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371600"/>
            <a:ext cx="44958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495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495800" cy="2667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175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3" y="152400"/>
            <a:ext cx="4716462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215900" y="1700213"/>
            <a:ext cx="8640763" cy="3168650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471474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468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9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183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5900" y="1700213"/>
            <a:ext cx="4243388" cy="3168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1688" y="1700213"/>
            <a:ext cx="4244975" cy="3168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8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21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8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3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640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4113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250825" y="0"/>
            <a:ext cx="8713788" cy="6597650"/>
            <a:chOff x="158" y="0"/>
            <a:chExt cx="5489" cy="4156"/>
          </a:xfrm>
        </p:grpSpPr>
        <p:sp>
          <p:nvSpPr>
            <p:cNvPr id="1031" name="Line 2"/>
            <p:cNvSpPr>
              <a:spLocks noChangeShapeType="1"/>
            </p:cNvSpPr>
            <p:nvPr userDrawn="1"/>
          </p:nvSpPr>
          <p:spPr bwMode="auto">
            <a:xfrm flipV="1">
              <a:off x="295" y="0"/>
              <a:ext cx="0" cy="4156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smtClean="0">
                <a:solidFill>
                  <a:srgbClr val="008000"/>
                </a:solidFill>
              </a:endParaRPr>
            </a:p>
          </p:txBody>
        </p:sp>
        <p:sp>
          <p:nvSpPr>
            <p:cNvPr id="1032" name="Line 10"/>
            <p:cNvSpPr>
              <a:spLocks noChangeShapeType="1"/>
            </p:cNvSpPr>
            <p:nvPr userDrawn="1"/>
          </p:nvSpPr>
          <p:spPr bwMode="auto">
            <a:xfrm flipH="1">
              <a:off x="158" y="371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smtClean="0">
                <a:solidFill>
                  <a:srgbClr val="008000"/>
                </a:solidFill>
              </a:endParaRPr>
            </a:p>
          </p:txBody>
        </p:sp>
        <p:sp>
          <p:nvSpPr>
            <p:cNvPr id="1033" name="Line 11"/>
            <p:cNvSpPr>
              <a:spLocks noChangeShapeType="1"/>
            </p:cNvSpPr>
            <p:nvPr userDrawn="1"/>
          </p:nvSpPr>
          <p:spPr bwMode="auto">
            <a:xfrm flipH="1">
              <a:off x="158" y="663"/>
              <a:ext cx="548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smtClean="0">
                <a:solidFill>
                  <a:srgbClr val="008000"/>
                </a:solidFill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700213"/>
            <a:ext cx="86407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871663" y="152400"/>
            <a:ext cx="471646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9" name="Line 15"/>
          <p:cNvSpPr>
            <a:spLocks noChangeShapeType="1"/>
          </p:cNvSpPr>
          <p:nvPr userDrawn="1"/>
        </p:nvSpPr>
        <p:spPr bwMode="auto">
          <a:xfrm>
            <a:off x="468313" y="0"/>
            <a:ext cx="0" cy="68580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smtClean="0">
              <a:solidFill>
                <a:srgbClr val="008000"/>
              </a:solidFill>
            </a:endParaRPr>
          </a:p>
        </p:txBody>
      </p:sp>
      <p:pic>
        <p:nvPicPr>
          <p:cNvPr id="1030" name="Picture 24" descr="Layer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2400"/>
            <a:ext cx="18002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63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 kern="1200">
          <a:solidFill>
            <a:srgbClr val="29292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300" b="1">
          <a:solidFill>
            <a:srgbClr val="292929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61925" indent="-161925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Char char="•"/>
        <a:defRPr sz="2000" kern="1200">
          <a:solidFill>
            <a:srgbClr val="292929"/>
          </a:solidFill>
          <a:latin typeface="+mn-lt"/>
          <a:ea typeface="+mn-ea"/>
          <a:cs typeface="+mn-cs"/>
        </a:defRPr>
      </a:lvl1pPr>
      <a:lvl2pPr marL="344488" indent="-180975" algn="l" rtl="0" eaLnBrk="0" fontAlgn="base" hangingPunct="0">
        <a:spcBef>
          <a:spcPct val="20000"/>
        </a:spcBef>
        <a:spcAft>
          <a:spcPct val="30000"/>
        </a:spcAft>
        <a:buClr>
          <a:schemeClr val="folHlink"/>
        </a:buClr>
        <a:buChar char="•"/>
        <a:defRPr kern="1200">
          <a:solidFill>
            <a:srgbClr val="292929"/>
          </a:solidFill>
          <a:latin typeface="+mn-lt"/>
          <a:ea typeface="+mn-ea"/>
          <a:cs typeface="+mn-cs"/>
        </a:defRPr>
      </a:lvl2pPr>
      <a:lvl3pPr marL="536575" indent="-1905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 sz="1600" kern="1200">
          <a:solidFill>
            <a:srgbClr val="292929"/>
          </a:solidFill>
          <a:latin typeface="+mn-lt"/>
          <a:ea typeface="+mn-ea"/>
          <a:cs typeface="+mn-cs"/>
        </a:defRPr>
      </a:lvl3pPr>
      <a:lvl4pPr marL="709613" indent="-17145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Char char="•"/>
        <a:defRPr sz="1400" kern="1200">
          <a:solidFill>
            <a:srgbClr val="292929"/>
          </a:solidFill>
          <a:latin typeface="+mn-lt"/>
          <a:ea typeface="+mn-ea"/>
          <a:cs typeface="+mn-cs"/>
        </a:defRPr>
      </a:lvl4pPr>
      <a:lvl5pPr marL="876300" indent="-161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200" kern="1200">
          <a:solidFill>
            <a:srgbClr val="29292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MR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ru.wikipedia.org/wiki/ER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neosystems.ru/company/vacancy/" TargetMode="External"/><Relationship Id="rId2" Type="http://schemas.openxmlformats.org/officeDocument/2006/relationships/hyperlink" Target="https://trainee.neosystems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sl@neosystems.ru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1%80%D0%B0%D0%BD%D1%86%D1%83%D0%B7%D1%81%D0%BA%D0%B8%D0%B9_%D1%8F%D0%B7%D1%8B%D0%B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B%D0%B0%D1%82%D0%B8%D0%BD%D1%81%D0%BA%D0%B8%D0%B9_%D1%8F%D0%B7%D1%8B%D0%B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MR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ER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ru.wikipedia.org/wiki/MRP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ru.wikipedia.org/wiki/ERP" TargetMode="Externa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0552" y="5506295"/>
            <a:ext cx="64233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00" dirty="0" smtClean="0"/>
              <a:t>Руководитель отделения внедрения СЦ</a:t>
            </a:r>
          </a:p>
          <a:p>
            <a:pPr algn="r"/>
            <a:r>
              <a:rPr lang="ru-RU" sz="2600" dirty="0" smtClean="0"/>
              <a:t>Дибров Иван </a:t>
            </a:r>
            <a:endParaRPr lang="ru-RU" sz="2600" dirty="0"/>
          </a:p>
        </p:txBody>
      </p:sp>
      <p:pic>
        <p:nvPicPr>
          <p:cNvPr id="1026" name="Picture 2" descr="Q:\CSO\фотокартинки\лого\лого не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7" y="388195"/>
            <a:ext cx="2364170" cy="5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29453" y="2457535"/>
            <a:ext cx="7936709" cy="1588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dirty="0" smtClean="0">
                <a:latin typeface="Century Gothic" pitchFamily="34" charset="0"/>
              </a:rPr>
              <a:t>ИТ-СПЕЦИАЛИСТ,</a:t>
            </a:r>
          </a:p>
          <a:p>
            <a:pPr algn="ctr"/>
            <a:r>
              <a:rPr lang="ru-RU" sz="5000" b="1" dirty="0" smtClean="0">
                <a:latin typeface="Century Gothic" pitchFamily="34" charset="0"/>
              </a:rPr>
              <a:t>КТО ЭТО?</a:t>
            </a:r>
            <a:endParaRPr lang="ru-RU" sz="5000" b="1" dirty="0">
              <a:latin typeface="Century Gothic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672339" y="4045698"/>
            <a:ext cx="7093823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Термин №2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12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539219"/>
            <a:ext cx="7992120" cy="4392488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b="1" dirty="0"/>
              <a:t>Автоматизированная система управления предприятием (АСУП)</a:t>
            </a:r>
            <a:r>
              <a:rPr lang="ru-RU" sz="2400" dirty="0"/>
              <a:t> — комплекс программных, технических, информационных, лингвистических, организационно-технологических средств и действий квалифицированного персонала, предназначенный для решения задач планирования и управления различными видами деятельности предприятия</a:t>
            </a:r>
            <a:r>
              <a:rPr lang="ru-RU" sz="2400" dirty="0" smtClean="0"/>
              <a:t>.</a:t>
            </a:r>
          </a:p>
          <a:p>
            <a:pPr>
              <a:defRPr/>
            </a:pP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К </a:t>
            </a:r>
            <a:r>
              <a:rPr lang="ru-RU" sz="2400" dirty="0"/>
              <a:t>категории АСУП принято относить реализации методологий </a:t>
            </a:r>
            <a:r>
              <a:rPr lang="ru-RU" sz="2400" dirty="0">
                <a:hlinkClick r:id="rId3" tooltip="MRP"/>
              </a:rPr>
              <a:t>MRP</a:t>
            </a:r>
            <a:r>
              <a:rPr lang="ru-RU" sz="2400" dirty="0"/>
              <a:t> и </a:t>
            </a:r>
            <a:r>
              <a:rPr lang="ru-RU" sz="2400" dirty="0">
                <a:hlinkClick r:id="rId4" tooltip="ERP"/>
              </a:rPr>
              <a:t>ERP</a:t>
            </a:r>
            <a:r>
              <a:rPr lang="ru-RU" sz="2400" dirty="0"/>
              <a:t>.</a:t>
            </a:r>
            <a:endParaRPr lang="ru-RU" alt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943100"/>
            <a:ext cx="6541478" cy="3543300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12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 flipV="1">
            <a:off x="827088" y="1052736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2229393" y="441325"/>
            <a:ext cx="6766561" cy="620713"/>
          </a:xfrm>
        </p:spPr>
        <p:txBody>
          <a:bodyPr lIns="72000" tIns="36000" rIns="72000" bIns="36000"/>
          <a:lstStyle/>
          <a:p>
            <a:pPr eaLnBrk="1" hangingPunct="1"/>
            <a:r>
              <a:rPr lang="ru-RU" altLang="ru-RU" sz="2400" kern="1200" dirty="0" smtClean="0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Жизненный цикл АС (</a:t>
            </a:r>
            <a:r>
              <a:rPr lang="ru-RU" altLang="ru-RU" sz="2000" kern="1200" dirty="0" smtClean="0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ГОСТ </a:t>
            </a:r>
            <a:r>
              <a:rPr lang="ru-RU" altLang="ru-RU" sz="2000" kern="1200" dirty="0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34.601-90</a:t>
            </a:r>
            <a:r>
              <a:rPr lang="ru-RU" altLang="ru-RU" sz="2400" kern="1200" dirty="0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)</a:t>
            </a:r>
            <a:endParaRPr lang="ru-RU" sz="2400" kern="1200" dirty="0">
              <a:solidFill>
                <a:srgbClr val="0000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124744"/>
          <a:ext cx="8568952" cy="53816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4216"/>
                <a:gridCol w="662473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Стадии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Этапы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 Формирование требований к 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1.1. Обследование объекта и обоснование необходимости создания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1.2. Формирование требований пользователя к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1.3. Оформление отчета о выполненной работе и заявки на разработку АС (тактико-технического задания)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 Разработка концепции 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2.1. Изучение объекта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2.2. Проведение необходимых научно-исследовательских работ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2.3. Разработка вариантов концепции АС, удовлетворяющего требованиям пользователя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2.4. Оформление отчета о выполненной работе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 Техническое задание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3.1 Разработка и утверждение технического задания на создание АС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4. Эскизный проект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4.1. Разработка предварительных проектных решений по системе и ее частям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4.2. Разработка документации на АС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5. Технический проект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5.1. Разработка проектных решений по системе и ее частям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5.2. Разработка документации на АС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5.3. Разработка и оформление документации на поставку изделий для комплектования АС и (или) технических требований (технических заданий) на их разработку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5.4. Разработка заданий на проектирование в смежных частях проекта объекта автоматизации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6. Рабочая документация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6.1. Разработка рабочей документации на систему и ее части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6.2. Разработка или адаптация программ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7. Ввод в действие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7.1. Подготовка объекта автоматизации к вводу АС в действие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7.2. Подготовка персонала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7.3. Комплектация АС поставляемыми изделиями (программными и техническими средствами, программно-техническими комплексами, информационными изделиями)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7.4. Строительно-монтажные работы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7.5. Пусконаладочные работы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7.6. Проведение предварительных испытаний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7.7. Проведение опытной эксплуатации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7.8. Проведение приемочных испытаний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8. Сопровождение 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alpha val="5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8.1. Выполнение работ в соответствии с гарантийными обязательствами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8.2. Послегарантийное обслуживание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5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627784" y="1340768"/>
            <a:ext cx="6048672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Бизнес-Аналитик - специалист по предметной области, специалист по программному продукту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7784" y="2060848"/>
            <a:ext cx="6048672" cy="20882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Бизнес-Аналитик – постановка и прием задачи, Разработчик (программист) – проектирование и решение задачи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27784" y="4221088"/>
            <a:ext cx="604867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Бизнес-Аналитик – документирование решений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27784" y="4581128"/>
            <a:ext cx="6048672" cy="15121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Руководитель Проекта – оперативное руководство процессом</a:t>
            </a:r>
          </a:p>
          <a:p>
            <a:pPr algn="ctr"/>
            <a:r>
              <a:rPr lang="ru-RU" dirty="0" smtClean="0"/>
              <a:t>Бизнес-Аналитик – поддержка пользователей</a:t>
            </a:r>
          </a:p>
          <a:p>
            <a:pPr algn="ctr"/>
            <a:r>
              <a:rPr lang="ru-RU" dirty="0" smtClean="0"/>
              <a:t>Разработчик (программист) – оперативная корректировка системы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51394" y="6168979"/>
            <a:ext cx="6048672" cy="5532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Консультант по ПП – поддержка пользователей</a:t>
            </a:r>
          </a:p>
          <a:p>
            <a:pPr algn="ctr"/>
            <a:r>
              <a:rPr lang="ru-RU" dirty="0" smtClean="0"/>
              <a:t>Разработчик (программист) – корректировка 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Резюме Части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16676"/>
            <a:ext cx="8277114" cy="5441324"/>
          </a:xfrm>
        </p:spPr>
        <p:txBody>
          <a:bodyPr/>
          <a:lstStyle/>
          <a:p>
            <a:r>
              <a:rPr lang="ru-RU" sz="1800" dirty="0" smtClean="0"/>
              <a:t>… мы инженеры … </a:t>
            </a:r>
          </a:p>
          <a:p>
            <a:r>
              <a:rPr lang="ru-RU" sz="1800" dirty="0" smtClean="0"/>
              <a:t>… наша работа похожа на работу строителей …</a:t>
            </a:r>
          </a:p>
          <a:p>
            <a:r>
              <a:rPr lang="ru-RU" sz="1800" dirty="0" smtClean="0"/>
              <a:t>… никто не строит без плана …</a:t>
            </a:r>
          </a:p>
          <a:p>
            <a:r>
              <a:rPr lang="ru-RU" sz="1800" dirty="0"/>
              <a:t>… предмет нашей работы это АС …</a:t>
            </a:r>
          </a:p>
          <a:p>
            <a:r>
              <a:rPr lang="ru-RU" sz="1800" dirty="0" smtClean="0"/>
              <a:t>… мы должны работать, руководствуясь стандартами и практиками создания АС …</a:t>
            </a:r>
          </a:p>
          <a:p>
            <a:r>
              <a:rPr lang="ru-RU" sz="1800" dirty="0"/>
              <a:t>… АС состоит из объектов ТРЕХ сортов …</a:t>
            </a:r>
          </a:p>
          <a:p>
            <a:pPr marL="698500" lvl="2" indent="-342900">
              <a:buFont typeface="+mj-lt"/>
              <a:buAutoNum type="arabicPeriod"/>
            </a:pPr>
            <a:r>
              <a:rPr lang="ru-RU" dirty="0"/>
              <a:t>Пользователи</a:t>
            </a:r>
          </a:p>
          <a:p>
            <a:pPr marL="698500" lvl="2" indent="-342900">
              <a:buFont typeface="+mj-lt"/>
              <a:buAutoNum type="arabicPeriod"/>
            </a:pPr>
            <a:r>
              <a:rPr lang="ru-RU" dirty="0"/>
              <a:t>Документы</a:t>
            </a:r>
          </a:p>
          <a:p>
            <a:pPr marL="698500" lvl="2" indent="-342900">
              <a:buFont typeface="+mj-lt"/>
              <a:buAutoNum type="arabicPeriod"/>
            </a:pPr>
            <a:r>
              <a:rPr lang="ru-RU" dirty="0"/>
              <a:t>КСА</a:t>
            </a:r>
          </a:p>
          <a:p>
            <a:r>
              <a:rPr lang="ru-RU" sz="1800" dirty="0" smtClean="0"/>
              <a:t>… программа (приложение) – это часть КСА АС …</a:t>
            </a:r>
          </a:p>
          <a:p>
            <a:r>
              <a:rPr lang="ru-RU" sz="1800" dirty="0" smtClean="0"/>
              <a:t>… КСА – это элемент АС …</a:t>
            </a:r>
          </a:p>
        </p:txBody>
      </p:sp>
    </p:spTree>
    <p:extLst>
      <p:ext uri="{BB962C8B-B14F-4D97-AF65-F5344CB8AC3E}">
        <p14:creationId xmlns:p14="http://schemas.microsoft.com/office/powerpoint/2010/main" val="29521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Часть 3 из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Какие бывают </a:t>
            </a:r>
            <a:r>
              <a:rPr lang="ru-RU" dirty="0" err="1"/>
              <a:t>ИТшники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ИТшники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8208"/>
            <a:ext cx="5746082" cy="424979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4225159" y="692944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Бизнес-аналитики (консультанты)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225159" y="1324904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Разработчики (программисты)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225159" y="1950790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Консультанты по продуктам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225159" y="2587707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Менеджеры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225159" y="3219667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Инженеры по инфраструктуре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225075" y="3839257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Руководители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36044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ИТшники</a:t>
            </a:r>
            <a:endParaRPr lang="ru-RU" dirty="0"/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461360"/>
              </p:ext>
            </p:extLst>
          </p:nvPr>
        </p:nvGraphicFramePr>
        <p:xfrm>
          <a:off x="4051737" y="1114014"/>
          <a:ext cx="5376041" cy="5144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Скругленный прямоугольник 13"/>
          <p:cNvSpPr/>
          <p:nvPr/>
        </p:nvSpPr>
        <p:spPr bwMode="auto">
          <a:xfrm>
            <a:off x="84" y="1544282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Бизнес-аналитики (консультанты)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84" y="2176242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Разработчики (программисты)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84" y="2802128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Консультанты по продуктам</a:t>
            </a: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84" y="3439045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Менеджеры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84" y="4071005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Инженеры по инфраструктуре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0" y="4690595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Руководители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6610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3239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Специалист по инфраструктуре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07" y="1598544"/>
            <a:ext cx="8801531" cy="61341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Ключевые навыки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Проектирование 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Составление спецификаций;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Создание КСА по спецификациям;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Тестирование ИИ.</a:t>
            </a:r>
            <a:endParaRPr lang="ru-RU" dirty="0"/>
          </a:p>
        </p:txBody>
      </p:sp>
      <p:pic>
        <p:nvPicPr>
          <p:cNvPr id="14" name="Picture 2" descr="http://www.obrazovanie66.ru/userfiles/sisadmin-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6" y="3140044"/>
            <a:ext cx="4079947" cy="36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07" y="4372959"/>
            <a:ext cx="4114801" cy="2228850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22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3239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Разработчик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07" y="1598544"/>
            <a:ext cx="8801531" cy="61341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Ключевые навыки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Проектирование решения;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Постановка задачи для младшего товарища (ГП);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Разработка решения в соответствии со стандартами и требованиями к разработке;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Изучение новых техник и технологий.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1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3239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Разработчик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https://youtu.be/e4Hj8YMp1Tk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85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0" y="250825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rgbClr val="000078"/>
                </a:solidFill>
              </a:rPr>
              <a:t>Ключевые Компетенции Разработчика на примере технологий 1С</a:t>
            </a: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08" y="1702190"/>
            <a:ext cx="2894150" cy="603045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Проектирование приложений и баз данных;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Составление спецификаций;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Кодирование по спецификациям;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Тестирование.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224" y="5791200"/>
            <a:ext cx="2238175" cy="959476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66758" y="660607"/>
          <a:ext cx="6012202" cy="6075067"/>
        </p:xfrm>
        <a:graphic>
          <a:graphicData uri="http://schemas.openxmlformats.org/drawingml/2006/table">
            <a:tbl>
              <a:tblPr/>
              <a:tblGrid>
                <a:gridCol w="1645919"/>
                <a:gridCol w="1237957"/>
                <a:gridCol w="855093"/>
                <a:gridCol w="618937"/>
                <a:gridCol w="428004"/>
                <a:gridCol w="630702"/>
                <a:gridCol w="595590"/>
              </a:tblGrid>
              <a:tr h="1004463">
                <a:tc>
                  <a:txBody>
                    <a:bodyPr/>
                    <a:lstStyle/>
                    <a:p>
                      <a:r>
                        <a:rPr lang="ru-RU" sz="1100" b="1" dirty="0">
                          <a:effectLst/>
                        </a:rPr>
                        <a:t>Компонента платформы 1С:Предприятие 8.3</a:t>
                      </a:r>
                      <a:endParaRPr lang="ru-RU" sz="1100" dirty="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MS Windows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Linux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Mac OS X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iOS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Android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effectLst/>
                        </a:rPr>
                        <a:t>Windows Phone</a:t>
                      </a:r>
                      <a:endParaRPr lang="en-US" sz="110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73978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Тонкий клиент и толстый клиент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Бета-версия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6989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Веб-клиент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48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Сервер 1С:Предприятие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04463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Сервер баз данных (СУБД)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/>
                      <a:r>
                        <a:rPr lang="en-US" sz="1100" dirty="0">
                          <a:effectLst/>
                        </a:rPr>
                        <a:t>MS SQL</a:t>
                      </a:r>
                    </a:p>
                    <a:p>
                      <a:pPr marL="228600" indent="-228600"/>
                      <a:r>
                        <a:rPr lang="en-US" sz="1100" dirty="0" err="1">
                          <a:effectLst/>
                        </a:rPr>
                        <a:t>Postgre</a:t>
                      </a:r>
                      <a:r>
                        <a:rPr lang="en-US" sz="1100" dirty="0">
                          <a:effectLst/>
                        </a:rPr>
                        <a:t> SQL</a:t>
                      </a:r>
                    </a:p>
                    <a:p>
                      <a:pPr marL="228600" indent="-228600"/>
                      <a:r>
                        <a:rPr lang="en-US" sz="1100" dirty="0">
                          <a:effectLst/>
                        </a:rPr>
                        <a:t>Oracle Database</a:t>
                      </a:r>
                    </a:p>
                    <a:p>
                      <a:pPr marL="228600" indent="-228600"/>
                      <a:r>
                        <a:rPr lang="en-US" sz="1100" dirty="0">
                          <a:effectLst/>
                        </a:rPr>
                        <a:t>IBM DB2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/>
                      <a:r>
                        <a:rPr lang="en-US" sz="1100" dirty="0" err="1">
                          <a:effectLst/>
                        </a:rPr>
                        <a:t>Postgre</a:t>
                      </a:r>
                      <a:r>
                        <a:rPr lang="en-US" sz="1100" dirty="0">
                          <a:effectLst/>
                        </a:rPr>
                        <a:t> SQL</a:t>
                      </a:r>
                    </a:p>
                    <a:p>
                      <a:pPr marL="228600" indent="-228600"/>
                      <a:r>
                        <a:rPr lang="en-US" sz="1100" dirty="0">
                          <a:effectLst/>
                        </a:rPr>
                        <a:t>IBM DB2</a:t>
                      </a:r>
                    </a:p>
                    <a:p>
                      <a:pPr marL="228600" indent="-228600"/>
                      <a:r>
                        <a:rPr lang="en-US" sz="1100" dirty="0">
                          <a:effectLst/>
                        </a:rPr>
                        <a:t>Oracle </a:t>
                      </a:r>
                      <a:r>
                        <a:rPr lang="en-US" sz="1100" dirty="0" smtClean="0">
                          <a:effectLst/>
                        </a:rPr>
                        <a:t>Database</a:t>
                      </a:r>
                      <a:endParaRPr lang="en-US" sz="1100" dirty="0">
                        <a:effectLst/>
                      </a:endParaRP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6989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Веб сервер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/>
                      <a:r>
                        <a:rPr lang="en-US" sz="1100">
                          <a:effectLst/>
                        </a:rPr>
                        <a:t>IIS</a:t>
                      </a:r>
                    </a:p>
                    <a:p>
                      <a:pPr marL="228600" indent="-228600"/>
                      <a:r>
                        <a:rPr lang="en-US" sz="1100">
                          <a:effectLst/>
                        </a:rPr>
                        <a:t>Apache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/>
                      <a:r>
                        <a:rPr lang="en-US" sz="1100">
                          <a:effectLst/>
                        </a:rPr>
                        <a:t>Apache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78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Мобильная платформа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30484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COM-</a:t>
                      </a:r>
                      <a:r>
                        <a:rPr lang="ru-RU" sz="1100" dirty="0">
                          <a:effectLst/>
                        </a:rPr>
                        <a:t>соединение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17474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WEB-</a:t>
                      </a:r>
                      <a:r>
                        <a:rPr lang="ru-RU" sz="1100" dirty="0">
                          <a:effectLst/>
                        </a:rPr>
                        <a:t>сервис,</a:t>
                      </a:r>
                    </a:p>
                    <a:p>
                      <a:r>
                        <a:rPr lang="en-US" sz="1100" dirty="0">
                          <a:effectLst/>
                        </a:rPr>
                        <a:t>REST (HTTP </a:t>
                      </a:r>
                      <a:r>
                        <a:rPr lang="ru-RU" sz="1100" dirty="0">
                          <a:effectLst/>
                        </a:rPr>
                        <a:t>запросы)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717474"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1С:Предприятие в режиме «Конфигуратор»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5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5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Да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A85B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3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3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Бета-версия </a:t>
                      </a:r>
                    </a:p>
                  </a:txBody>
                  <a:tcPr marL="22005" marR="22005" marT="0" marB="0" anchor="ctr">
                    <a:lnL w="12700" cap="flat" cmpd="sng" algn="ctr">
                      <a:solidFill>
                        <a:srgbClr val="6073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31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31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7831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</a:txBody>
                  <a:tcPr marL="22005" marR="220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1559188" y="2455366"/>
            <a:ext cx="14383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8790" y="324433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charset="0"/>
                <a:cs typeface="Arial" charset="0"/>
              </a:rPr>
              <a:t>"</a:t>
            </a:r>
            <a:endParaRPr lang="ru-RU" dirty="0"/>
          </a:p>
        </p:txBody>
      </p:sp>
      <p:pic>
        <p:nvPicPr>
          <p:cNvPr id="2050" name="Picture 2" descr="http://static.1c.ru/images/curse_pl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9" y="920750"/>
            <a:ext cx="809625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7" y="278153"/>
            <a:ext cx="9012373" cy="64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рассказа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Часть 1. О компании</a:t>
            </a:r>
          </a:p>
          <a:p>
            <a:pPr marL="0" indent="0">
              <a:buNone/>
            </a:pPr>
            <a:r>
              <a:rPr lang="ru-RU" dirty="0" smtClean="0"/>
              <a:t>Часть 2. Предмет деятельности </a:t>
            </a:r>
            <a:r>
              <a:rPr lang="ru-RU" dirty="0" err="1" smtClean="0"/>
              <a:t>ИТшников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Часть 3. Какие бывают </a:t>
            </a:r>
            <a:r>
              <a:rPr lang="ru-RU" dirty="0" err="1" smtClean="0"/>
              <a:t>ИТшники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Часть 4. 1С как среда сверхбыстрой разработки деловых решений</a:t>
            </a:r>
          </a:p>
          <a:p>
            <a:pPr marL="0" indent="0">
              <a:buNone/>
            </a:pPr>
            <a:r>
              <a:rPr lang="ru-RU" dirty="0" smtClean="0"/>
              <a:t>Часть 5. Предложения </a:t>
            </a:r>
            <a:r>
              <a:rPr lang="ru-RU" dirty="0" err="1" smtClean="0"/>
              <a:t>Неосистем</a:t>
            </a:r>
            <a:r>
              <a:rPr lang="ru-RU" dirty="0" smtClean="0"/>
              <a:t> для студентов и выпускников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6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3239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Консультант по программному продукту 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07" y="1598544"/>
            <a:ext cx="8801531" cy="61341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Ключевые навыки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Знание программных продуктов из области специализации;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Креативность (догадаться как заказчиком могла быть получена такая проблема);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Коммуникабельность.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7" y="2055507"/>
            <a:ext cx="8801531" cy="465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32395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Бизнес-аналитик, Консультант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07" y="1598544"/>
            <a:ext cx="8801531" cy="61341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Ключевые навыки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Коммуникативные навыки;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Знание предметной области;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Знание программных продуктов предназначенных для автоматизации этой предметной области;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Знание и умение применять на практике методики моделирования бизнес процессов.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7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Новый термин</a:t>
            </a:r>
            <a:r>
              <a:rPr lang="en-US" sz="2400" b="1" dirty="0" smtClean="0">
                <a:solidFill>
                  <a:srgbClr val="000078"/>
                </a:solidFill>
              </a:rPr>
              <a:t>: </a:t>
            </a:r>
            <a:r>
              <a:rPr lang="ru-RU" sz="2400" b="1" dirty="0" smtClean="0">
                <a:solidFill>
                  <a:srgbClr val="000078"/>
                </a:solidFill>
              </a:rPr>
              <a:t>Бизнес-Процесс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1"/>
            <a:ext cx="8277114" cy="596023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	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Ключевое понятие для БА – это бизнес-процесс.</a:t>
            </a:r>
          </a:p>
          <a:p>
            <a:pPr marL="0" indent="0">
              <a:buNone/>
            </a:pPr>
            <a:r>
              <a:rPr lang="ru-RU" sz="1800" dirty="0"/>
              <a:t>Бизнес-процесс —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это </a:t>
            </a:r>
            <a:r>
              <a:rPr lang="ru-RU" sz="1800" dirty="0"/>
              <a:t>совокупность взаимосвязанных мероприятий или работ, направленных на создание определённого продукта или услуги для потребителей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Ключевой навык для консультанта – бизнес-аналитика – это формализация (описание) бизнес-процессов.</a:t>
            </a:r>
          </a:p>
          <a:p>
            <a:pPr marL="0" indent="0">
              <a:buNone/>
            </a:pPr>
            <a:r>
              <a:rPr lang="ru-RU" sz="1800" dirty="0" smtClean="0"/>
              <a:t>Для описания БП используются нотации.</a:t>
            </a:r>
          </a:p>
          <a:p>
            <a:pPr marL="0" indent="0">
              <a:buNone/>
            </a:pPr>
            <a:r>
              <a:rPr lang="ru-RU" sz="1800" b="1" dirty="0" err="1"/>
              <a:t>Нота́ция</a:t>
            </a:r>
            <a:r>
              <a:rPr lang="ru-RU" sz="1800" dirty="0"/>
              <a:t> (от лат. </a:t>
            </a:r>
            <a:r>
              <a:rPr lang="ru-RU" sz="1800" dirty="0" err="1"/>
              <a:t>notatio</a:t>
            </a:r>
            <a:r>
              <a:rPr lang="ru-RU" sz="1800" dirty="0"/>
              <a:t> — записывание, обозначение) — система условных обозначений, принятая в какой-либо области знаний или деятельности.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14372" y="2506716"/>
            <a:ext cx="8407468" cy="2979684"/>
          </a:xfrm>
          <a:prstGeom prst="rect">
            <a:avLst/>
          </a:prstGeom>
          <a:solidFill>
            <a:srgbClr val="F9E383"/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1171977"/>
            <a:ext cx="8277114" cy="551215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Моделирование — это метод воспроизведения и исследования определённого фрагмента действительности (предмета, явления, процесса, ситуации) или управления им, основанный на представлении объекта с помощью модели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Ключевым понятием для моделирование является ЦЕЛЬ. Зачем создается та или иная модель.</a:t>
            </a:r>
          </a:p>
          <a:p>
            <a:pPr marL="0" indent="0">
              <a:buNone/>
            </a:pPr>
            <a:r>
              <a:rPr lang="ru-RU" dirty="0" smtClean="0"/>
              <a:t>Цель моделирования определяет нотацию.</a:t>
            </a:r>
          </a:p>
          <a:p>
            <a:pPr marL="0" indent="0">
              <a:buNone/>
            </a:pPr>
            <a:r>
              <a:rPr lang="ru-RU" dirty="0" smtClean="0"/>
              <a:t>В 99% случаев мы используем информационные модели. Есть еще натурные. Например, мы иногда согласуем проектные решения, являющиеся моделями экранных форм …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" y="2608208"/>
            <a:ext cx="5746082" cy="42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	1. Диаграмма состояний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190625"/>
            <a:ext cx="54483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	2. Кросс-функциональная диаграмма</a:t>
            </a:r>
          </a:p>
        </p:txBody>
      </p:sp>
      <p:pic>
        <p:nvPicPr>
          <p:cNvPr id="4" name="Picture 2" descr="https://grapholite.ru/static/i/order-processing-swimlanes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98" y="1637092"/>
            <a:ext cx="59055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6" y="1252857"/>
            <a:ext cx="4714875" cy="2505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	3. </a:t>
            </a:r>
            <a:r>
              <a:rPr lang="en-US" dirty="0" smtClean="0"/>
              <a:t>IDEF0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4638" y="3387145"/>
            <a:ext cx="6436761" cy="3444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45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56" y="1252857"/>
            <a:ext cx="4714875" cy="2505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	3. </a:t>
            </a:r>
            <a:r>
              <a:rPr lang="en-US" dirty="0" smtClean="0"/>
              <a:t>IDEF0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4638" y="3387145"/>
            <a:ext cx="6436761" cy="3444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Построение диаграммы IDEF0 в process modeler (bpwi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55" y="325230"/>
            <a:ext cx="8937043" cy="63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	</a:t>
            </a:r>
            <a:r>
              <a:rPr lang="en-US" dirty="0" smtClean="0"/>
              <a:t>4</a:t>
            </a:r>
            <a:r>
              <a:rPr lang="ru-RU" dirty="0" smtClean="0"/>
              <a:t>. </a:t>
            </a:r>
            <a:r>
              <a:rPr lang="en-US" dirty="0" smtClean="0"/>
              <a:t>DFD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087" y="1933575"/>
            <a:ext cx="62198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Вопрос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Вопрос</a:t>
            </a:r>
            <a:r>
              <a:rPr lang="en-US" sz="2400" dirty="0" smtClean="0"/>
              <a:t>: </a:t>
            </a:r>
            <a:r>
              <a:rPr lang="ru-RU" sz="2400" dirty="0" smtClean="0"/>
              <a:t>Вы увидели примеры применения четырех нотация. Как считаете, есть ли ПРАВИЛЬНАЯ нотация? Та нотация которую следует применять всегда при моделировании бизнес-процесса?</a:t>
            </a:r>
          </a:p>
        </p:txBody>
      </p:sp>
    </p:spTree>
    <p:extLst>
      <p:ext uri="{BB962C8B-B14F-4D97-AF65-F5344CB8AC3E}">
        <p14:creationId xmlns:p14="http://schemas.microsoft.com/office/powerpoint/2010/main" val="12665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1600" b="1">
                <a:solidFill>
                  <a:srgbClr val="9C3100"/>
                </a:solidFill>
              </a:rPr>
              <a:t>О КОМПАНИИ</a:t>
            </a:r>
            <a:endParaRPr lang="en-US" sz="1600" b="1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err="1">
                <a:solidFill>
                  <a:srgbClr val="000078"/>
                </a:solidFill>
              </a:rPr>
              <a:t>Неосистемы</a:t>
            </a:r>
            <a:r>
              <a:rPr lang="ru-RU" sz="2400" b="1" dirty="0">
                <a:solidFill>
                  <a:srgbClr val="000078"/>
                </a:solidFill>
              </a:rPr>
              <a:t> Северо-Запад ЛТД</a:t>
            </a: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905195" y="713709"/>
            <a:ext cx="6048375" cy="4837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36000" bIns="36000"/>
          <a:lstStyle/>
          <a:p>
            <a:pPr algn="just">
              <a:spcBef>
                <a:spcPts val="300"/>
              </a:spcBef>
              <a:defRPr/>
            </a:pPr>
            <a:r>
              <a:rPr lang="ru-RU" sz="1500" dirty="0">
                <a:latin typeface="Arial" charset="0"/>
                <a:cs typeface="Arial" charset="0"/>
              </a:rPr>
              <a:t>Оптимизация бизнес</a:t>
            </a:r>
            <a:r>
              <a:rPr lang="en-US" sz="1500" dirty="0">
                <a:latin typeface="Arial" charset="0"/>
                <a:cs typeface="Arial" charset="0"/>
              </a:rPr>
              <a:t>-</a:t>
            </a:r>
            <a:r>
              <a:rPr lang="ru-RU" sz="1500" dirty="0">
                <a:latin typeface="Arial" charset="0"/>
                <a:cs typeface="Arial" charset="0"/>
              </a:rPr>
              <a:t>процессов предприятия путем создания </a:t>
            </a:r>
            <a:r>
              <a:rPr lang="ru-RU" sz="1500" b="1" dirty="0">
                <a:latin typeface="Arial" charset="0"/>
                <a:cs typeface="Arial" charset="0"/>
              </a:rPr>
              <a:t>Автоматизированной Системы Управления Предприятием. </a:t>
            </a:r>
            <a:r>
              <a:rPr lang="ru-RU" sz="1500" dirty="0">
                <a:latin typeface="Arial" charset="0"/>
                <a:cs typeface="Arial" charset="0"/>
              </a:rPr>
              <a:t>Полный набор услуг от бизнес-консалтинга и автоматизации управления до сервисного обслуживания и сопровождения.</a:t>
            </a:r>
          </a:p>
          <a:p>
            <a:pPr algn="just">
              <a:lnSpc>
                <a:spcPct val="80000"/>
              </a:lnSpc>
              <a:spcBef>
                <a:spcPts val="1000"/>
              </a:spcBef>
              <a:defRPr/>
            </a:pPr>
            <a:r>
              <a:rPr lang="ru-RU" sz="1500" dirty="0">
                <a:latin typeface="Arial" charset="0"/>
                <a:cs typeface="Arial" charset="0"/>
              </a:rPr>
              <a:t>Многолетний (</a:t>
            </a:r>
            <a:r>
              <a:rPr lang="ru-RU" sz="1500" b="1" dirty="0">
                <a:latin typeface="Arial" charset="0"/>
                <a:cs typeface="Arial" charset="0"/>
              </a:rPr>
              <a:t>более 20 лет</a:t>
            </a:r>
            <a:r>
              <a:rPr lang="ru-RU" sz="1500" dirty="0">
                <a:latin typeface="Arial" charset="0"/>
                <a:cs typeface="Arial" charset="0"/>
              </a:rPr>
              <a:t>) партнер фирмы «1С» по направлениям «</a:t>
            </a:r>
            <a:r>
              <a:rPr lang="ru-RU" sz="1500" b="1" dirty="0">
                <a:latin typeface="Arial" charset="0"/>
                <a:cs typeface="Arial" charset="0"/>
              </a:rPr>
              <a:t>1С:Франчайзинг</a:t>
            </a:r>
            <a:r>
              <a:rPr lang="ru-RU" sz="1500" dirty="0">
                <a:latin typeface="Arial" charset="0"/>
                <a:cs typeface="Arial" charset="0"/>
              </a:rPr>
              <a:t>», «</a:t>
            </a:r>
            <a:r>
              <a:rPr lang="ru-RU" sz="1500" b="1" dirty="0">
                <a:latin typeface="Arial" charset="0"/>
                <a:cs typeface="Arial" charset="0"/>
              </a:rPr>
              <a:t>1С:Консалтинг</a:t>
            </a:r>
            <a:r>
              <a:rPr lang="ru-RU" sz="1500" dirty="0">
                <a:latin typeface="Arial" charset="0"/>
                <a:cs typeface="Arial" charset="0"/>
              </a:rPr>
              <a:t>», имеет статусы: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/>
              <a:t>1С:Центр </a:t>
            </a:r>
            <a:r>
              <a:rPr lang="en-US" sz="1400" b="1" dirty="0"/>
              <a:t>ERP</a:t>
            </a:r>
            <a:r>
              <a:rPr lang="ru-RU" sz="1400" b="1" dirty="0">
                <a:latin typeface="Arial" charset="0"/>
                <a:cs typeface="Arial" charset="0"/>
              </a:rPr>
              <a:t>, 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Центр сопровождения программ и информационных продуктов фирмы «1С»,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Центр сертифицированного обучения,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Центр реальной автоматизации,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Центр компетенции по бюджетному учету,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/>
              <a:t>Центр компетенции по медицине</a:t>
            </a:r>
            <a:r>
              <a:rPr lang="ru-RU" sz="1400" b="1" dirty="0">
                <a:latin typeface="Arial" charset="0"/>
                <a:cs typeface="Arial" charset="0"/>
              </a:rPr>
              <a:t>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/>
              <a:t>Центр компетенции по образованию</a:t>
            </a:r>
            <a:r>
              <a:rPr lang="ru-RU" sz="1400" b="1" dirty="0">
                <a:latin typeface="Arial" charset="0"/>
                <a:cs typeface="Arial" charset="0"/>
              </a:rPr>
              <a:t>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/>
              <a:t>Центр компетенции 1С по 54-ФЗ,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Участник проекта «1С:КОРП»,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en-US" sz="1400" b="1" dirty="0">
                <a:latin typeface="Arial" charset="0"/>
                <a:cs typeface="Arial" charset="0"/>
              </a:rPr>
              <a:t>ESET </a:t>
            </a:r>
            <a:r>
              <a:rPr lang="en-US" sz="1400" b="1" dirty="0"/>
              <a:t>Corporate </a:t>
            </a:r>
            <a:r>
              <a:rPr lang="en-US" sz="1400" b="1" dirty="0">
                <a:latin typeface="Arial" charset="0"/>
                <a:cs typeface="Arial" charset="0"/>
              </a:rPr>
              <a:t>Premier Partner</a:t>
            </a:r>
            <a:r>
              <a:rPr lang="ru-RU" sz="1400" b="1" dirty="0">
                <a:latin typeface="Arial" charset="0"/>
                <a:cs typeface="Arial" charset="0"/>
              </a:rPr>
              <a:t>,</a:t>
            </a:r>
          </a:p>
          <a:p>
            <a:pPr marL="180975" indent="352425">
              <a:buFont typeface="Wingdings" pitchFamily="2" charset="2"/>
              <a:buChar char="ü"/>
              <a:defRPr/>
            </a:pPr>
            <a:r>
              <a:rPr lang="ru-RU" sz="1400" b="1" dirty="0">
                <a:latin typeface="Arial" charset="0"/>
                <a:cs typeface="Arial" charset="0"/>
              </a:rPr>
              <a:t>Золотой сертифицированный партнер «1С-Битрикс»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1500" dirty="0">
                <a:latin typeface="Arial" charset="0"/>
                <a:cs typeface="Arial" charset="0"/>
              </a:rPr>
              <a:t>Система управления качеством компании сертифицирована на соответствие стандарту </a:t>
            </a:r>
            <a:r>
              <a:rPr lang="en-US" sz="1500" b="1" dirty="0">
                <a:latin typeface="Arial" charset="0"/>
                <a:cs typeface="Arial" charset="0"/>
              </a:rPr>
              <a:t>ISO</a:t>
            </a:r>
            <a:r>
              <a:rPr lang="ru-RU" sz="1500" b="1" dirty="0">
                <a:latin typeface="Arial" charset="0"/>
                <a:cs typeface="Arial" charset="0"/>
              </a:rPr>
              <a:t> 9001 </a:t>
            </a:r>
            <a:r>
              <a:rPr lang="ru-RU" sz="1500" dirty="0">
                <a:latin typeface="Arial" charset="0"/>
                <a:cs typeface="Arial" charset="0"/>
              </a:rPr>
              <a:t>с 2001 года</a:t>
            </a:r>
            <a:r>
              <a:rPr lang="ru-RU" sz="1500" dirty="0" smtClean="0">
                <a:latin typeface="Arial" charset="0"/>
                <a:cs typeface="Arial" charset="0"/>
              </a:rPr>
              <a:t>.</a:t>
            </a:r>
            <a:r>
              <a:rPr lang="ru-RU" sz="1400" dirty="0">
                <a:solidFill>
                  <a:srgbClr val="000066"/>
                </a:solidFill>
              </a:rPr>
              <a:t> </a:t>
            </a:r>
            <a:endParaRPr lang="ru-RU" sz="1500" dirty="0">
              <a:latin typeface="Arial" charset="0"/>
              <a:cs typeface="Arial" charset="0"/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880315" y="631825"/>
            <a:ext cx="7093823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 dirty="0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9C3100"/>
                </a:solidFill>
              </a:rPr>
              <a:t>О КОМПАНИИ</a:t>
            </a:r>
            <a:endParaRPr lang="en-US" sz="1600" b="1">
              <a:solidFill>
                <a:srgbClr val="9C3100"/>
              </a:solidFill>
            </a:endParaRPr>
          </a:p>
        </p:txBody>
      </p:sp>
      <p:pic>
        <p:nvPicPr>
          <p:cNvPr id="308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773738"/>
            <a:ext cx="1428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5754688"/>
            <a:ext cx="1460500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Line 30"/>
          <p:cNvSpPr>
            <a:spLocks noChangeShapeType="1"/>
          </p:cNvSpPr>
          <p:nvPr/>
        </p:nvSpPr>
        <p:spPr bwMode="auto">
          <a:xfrm>
            <a:off x="7088188" y="631825"/>
            <a:ext cx="0" cy="4837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85" name="Рисунок 17" descr="ESET Corporate Premier Partn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791200"/>
            <a:ext cx="1428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799" y="2838450"/>
            <a:ext cx="1544400" cy="63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Рисунок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1580355"/>
            <a:ext cx="1544400" cy="4279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8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3524250"/>
            <a:ext cx="1544400" cy="63724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22" descr="1С_Центр сопровожден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2085974"/>
            <a:ext cx="1544400" cy="67979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696913"/>
            <a:ext cx="1544400" cy="8240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4903788"/>
            <a:ext cx="1544400" cy="48143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Рисунок 1" descr="C:\Users\artem.fomin.LTD\Desktop\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5468938"/>
            <a:ext cx="1025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2" descr="флажок битрикс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5680075"/>
            <a:ext cx="12636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00" y="4210049"/>
            <a:ext cx="1544400" cy="61999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 descr="C:\Users\ekaterina.popova\Desktop\ISO_9001_BW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5754688"/>
            <a:ext cx="9715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0644" y="881294"/>
            <a:ext cx="8893494" cy="5176608"/>
            <a:chOff x="80644" y="881294"/>
            <a:chExt cx="8893494" cy="517660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644" y="881294"/>
              <a:ext cx="8893494" cy="5176608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 bwMode="auto">
            <a:xfrm>
              <a:off x="2544763" y="2933354"/>
              <a:ext cx="5997575" cy="618128"/>
            </a:xfrm>
            <a:prstGeom prst="ellipse">
              <a:avLst/>
            </a:prstGeom>
            <a:noFill/>
            <a:ln w="4445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2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/>
              <a:t>	</a:t>
            </a:r>
            <a:r>
              <a:rPr lang="ru-RU" b="1" dirty="0"/>
              <a:t>ARIS</a:t>
            </a:r>
            <a:r>
              <a:rPr lang="ru-RU" dirty="0"/>
              <a:t> (акроним от англ. </a:t>
            </a:r>
            <a:r>
              <a:rPr lang="ru-RU" dirty="0" err="1"/>
              <a:t>Architecture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Integrated</a:t>
            </a:r>
            <a:r>
              <a:rPr lang="ru-RU" dirty="0"/>
              <a:t> </a:t>
            </a:r>
            <a:r>
              <a:rPr lang="ru-RU" dirty="0" err="1"/>
              <a:t>Information</a:t>
            </a:r>
            <a:r>
              <a:rPr lang="ru-RU" dirty="0"/>
              <a:t> </a:t>
            </a:r>
            <a:r>
              <a:rPr lang="ru-RU" dirty="0" err="1"/>
              <a:t>Systems</a:t>
            </a:r>
            <a:r>
              <a:rPr lang="ru-RU" dirty="0"/>
              <a:t>) — методология и тиражируемый программный продукт для моделирования бизнес-процессов организаций. Продукт и методология принадлежат немецкой компании </a:t>
            </a:r>
            <a:r>
              <a:rPr lang="ru-RU" dirty="0" err="1"/>
              <a:t>Software</a:t>
            </a:r>
            <a:r>
              <a:rPr lang="ru-RU" dirty="0"/>
              <a:t> AG как результат поглощения компании IDS </a:t>
            </a:r>
            <a:r>
              <a:rPr lang="ru-RU" dirty="0" err="1"/>
              <a:t>Scheer</a:t>
            </a:r>
            <a:r>
              <a:rPr lang="ru-RU" dirty="0"/>
              <a:t> автора методологии Августа-Вильгельма </a:t>
            </a:r>
            <a:r>
              <a:rPr lang="ru-RU" dirty="0" err="1"/>
              <a:t>Шеера</a:t>
            </a:r>
            <a:r>
              <a:rPr lang="ru-RU" dirty="0"/>
              <a:t>.</a:t>
            </a:r>
            <a:endParaRPr lang="ru-RU" dirty="0" smtClean="0"/>
          </a:p>
        </p:txBody>
      </p:sp>
      <p:sp>
        <p:nvSpPr>
          <p:cNvPr id="2" name="AutoShape 2" descr="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09" y="2571216"/>
            <a:ext cx="7298196" cy="41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	UML </a:t>
            </a:r>
            <a:r>
              <a:rPr lang="ru-RU" dirty="0"/>
              <a:t>(англ. </a:t>
            </a:r>
            <a:r>
              <a:rPr lang="ru-RU" dirty="0" err="1"/>
              <a:t>Unified</a:t>
            </a:r>
            <a:r>
              <a:rPr lang="ru-RU" dirty="0"/>
              <a:t> </a:t>
            </a:r>
            <a:r>
              <a:rPr lang="ru-RU" dirty="0" err="1"/>
              <a:t>Modeling</a:t>
            </a:r>
            <a:r>
              <a:rPr lang="ru-RU" dirty="0"/>
              <a:t> </a:t>
            </a:r>
            <a:r>
              <a:rPr lang="ru-RU" dirty="0" err="1"/>
              <a:t>Language</a:t>
            </a:r>
            <a:r>
              <a:rPr lang="ru-RU" dirty="0"/>
              <a:t> — унифицированный язык моделирования) — язык графического описания для объектного моделирования в области разработки программного </a:t>
            </a:r>
            <a:r>
              <a:rPr lang="ru-RU" dirty="0" smtClean="0"/>
              <a:t>обеспечения </a:t>
            </a:r>
            <a:r>
              <a:rPr lang="ru-RU" dirty="0"/>
              <a:t>для моделирования бизнес-процессов, системного проектирования и отображения организационных структур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	UML </a:t>
            </a:r>
            <a:r>
              <a:rPr lang="ru-RU" dirty="0"/>
              <a:t>является языком широкого профиля, это — открытый стандарт, использующий графические обозначения для создания абстрактной модели системы, называемой UML-моделью. UML был создан для определения, визуализации, проектирования и документирования, в основном, программных систем. UML не является языком программирования, но на основании UML-моделей возможна генерация кода.</a:t>
            </a:r>
            <a:endParaRPr lang="ru-RU" dirty="0" smtClean="0"/>
          </a:p>
        </p:txBody>
      </p:sp>
      <p:sp>
        <p:nvSpPr>
          <p:cNvPr id="2" name="AutoShape 2" descr="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900igr.net/up/datai/263113/0040-015-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Описание БП. Обзор нотаций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1" y="723900"/>
            <a:ext cx="8277114" cy="596023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	UML </a:t>
            </a:r>
            <a:r>
              <a:rPr lang="ru-RU" dirty="0"/>
              <a:t>(англ. </a:t>
            </a:r>
            <a:r>
              <a:rPr lang="ru-RU" dirty="0" err="1"/>
              <a:t>Unified</a:t>
            </a:r>
            <a:r>
              <a:rPr lang="ru-RU" dirty="0"/>
              <a:t> </a:t>
            </a:r>
            <a:r>
              <a:rPr lang="ru-RU" dirty="0" err="1"/>
              <a:t>Modeling</a:t>
            </a:r>
            <a:r>
              <a:rPr lang="ru-RU" dirty="0"/>
              <a:t> </a:t>
            </a:r>
            <a:r>
              <a:rPr lang="ru-RU" dirty="0" err="1"/>
              <a:t>Language</a:t>
            </a:r>
            <a:r>
              <a:rPr lang="ru-RU" dirty="0"/>
              <a:t> — унифицированный язык моделирования) — язык графического описания для объектного моделирования в области разработки программного обеспечения, для моделирования бизнес-процессов, системного проектирования и отображения организационных структур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		UML </a:t>
            </a:r>
            <a:r>
              <a:rPr lang="ru-RU" dirty="0"/>
              <a:t>является языком широкого профиля, это — открытый стандарт, использующий графические обозначения для создания абстрактной модели системы, называемой UML-моделью. UML был создан для определения, визуализации, проектирования и документирования, в основном, программных систем. UML не является языком программирования, но на основании UML-моделей возможна генерация кода.</a:t>
            </a:r>
            <a:endParaRPr lang="ru-RU" dirty="0" smtClean="0"/>
          </a:p>
        </p:txBody>
      </p:sp>
      <p:sp>
        <p:nvSpPr>
          <p:cNvPr id="2" name="AutoShape 2" descr="ar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79" y="539750"/>
            <a:ext cx="5387193" cy="4700236"/>
          </a:xfrm>
          <a:prstGeom prst="rect">
            <a:avLst/>
          </a:prstGeom>
        </p:spPr>
      </p:pic>
      <p:pic>
        <p:nvPicPr>
          <p:cNvPr id="9218" name="Picture 2" descr="http://www.caseclub.ru/articles/modeli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655" y="2149609"/>
            <a:ext cx="6019800" cy="3686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900igr.net/up/datai/263113/0040-015-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217" y="2731260"/>
            <a:ext cx="6238875" cy="3952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23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138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Резюме </a:t>
            </a:r>
            <a:r>
              <a:rPr lang="ru-RU" sz="2400" b="1" dirty="0" err="1" smtClean="0">
                <a:solidFill>
                  <a:srgbClr val="000078"/>
                </a:solidFill>
              </a:rPr>
              <a:t>подЧасти</a:t>
            </a:r>
            <a:r>
              <a:rPr lang="ru-RU" sz="2400" b="1" dirty="0" smtClean="0">
                <a:solidFill>
                  <a:srgbClr val="000078"/>
                </a:solidFill>
              </a:rPr>
              <a:t> про моделирование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50428"/>
            <a:ext cx="8277114" cy="5407572"/>
          </a:xfrm>
        </p:spPr>
        <p:txBody>
          <a:bodyPr/>
          <a:lstStyle/>
          <a:p>
            <a:r>
              <a:rPr lang="ru-RU" sz="2400" dirty="0" smtClean="0"/>
              <a:t>… модель … </a:t>
            </a:r>
          </a:p>
          <a:p>
            <a:r>
              <a:rPr lang="ru-RU" sz="2400" dirty="0" smtClean="0"/>
              <a:t>… моделирование …</a:t>
            </a:r>
          </a:p>
          <a:p>
            <a:r>
              <a:rPr lang="ru-RU" sz="2400" dirty="0" smtClean="0"/>
              <a:t>… цель …</a:t>
            </a:r>
            <a:endParaRPr lang="ru-RU" sz="2400" dirty="0"/>
          </a:p>
          <a:p>
            <a:r>
              <a:rPr lang="ru-RU" sz="2400" dirty="0" smtClean="0"/>
              <a:t>… нотация …</a:t>
            </a:r>
          </a:p>
        </p:txBody>
      </p:sp>
    </p:spTree>
    <p:extLst>
      <p:ext uri="{BB962C8B-B14F-4D97-AF65-F5344CB8AC3E}">
        <p14:creationId xmlns:p14="http://schemas.microsoft.com/office/powerpoint/2010/main" val="11873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7138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Пример работ Бизнес-Аналитиков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8634" y="1450975"/>
            <a:ext cx="6698832" cy="54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Резюме Части 3 из 5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153188" y="1700213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Бизнес-аналитики (консультанты)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3153188" y="2332173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Разработчики (программисты)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153188" y="2958059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Консультанты по продуктам</a:t>
            </a: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3153188" y="3594976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Менеджеры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153188" y="4226936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Инженеры по инфраструктуре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153104" y="4846526"/>
            <a:ext cx="4631504" cy="630621"/>
          </a:xfrm>
          <a:prstGeom prst="roundRect">
            <a:avLst/>
          </a:prstGeom>
          <a:solidFill>
            <a:srgbClr val="F9E383">
              <a:alpha val="50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Руководители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28109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611560" y="1062037"/>
            <a:ext cx="8137153" cy="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247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901700" y="441325"/>
            <a:ext cx="7630740" cy="620713"/>
          </a:xfrm>
        </p:spPr>
        <p:txBody>
          <a:bodyPr lIns="72000" tIns="36000" rIns="72000" bIns="36000"/>
          <a:lstStyle/>
          <a:p>
            <a:pPr algn="ctr"/>
            <a:r>
              <a:rPr lang="ru-RU" sz="3200" dirty="0"/>
              <a:t>Резюме Части 3 из 5</a:t>
            </a:r>
            <a:endParaRPr lang="ru-RU" sz="3200" dirty="0">
              <a:solidFill>
                <a:srgbClr val="000078"/>
              </a:solidFill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062038"/>
            <a:ext cx="7992120" cy="50307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100+ специалистов в компании. КТО они?</a:t>
            </a:r>
            <a:endParaRPr lang="ru-RU" altLang="ru-RU" sz="2400" b="1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043608" y="1628800"/>
          <a:ext cx="748883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467544" y="1556792"/>
          <a:ext cx="842493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ирог 1"/>
          <p:cNvSpPr/>
          <p:nvPr/>
        </p:nvSpPr>
        <p:spPr>
          <a:xfrm rot="5819424">
            <a:off x="1242133" y="1752654"/>
            <a:ext cx="3999654" cy="4225158"/>
          </a:xfrm>
          <a:prstGeom prst="pie">
            <a:avLst>
              <a:gd name="adj1" fmla="val 10429750"/>
              <a:gd name="adj2" fmla="val 20120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ирог 9"/>
          <p:cNvSpPr/>
          <p:nvPr/>
        </p:nvSpPr>
        <p:spPr>
          <a:xfrm rot="15552677">
            <a:off x="1192186" y="1812240"/>
            <a:ext cx="3999654" cy="4225158"/>
          </a:xfrm>
          <a:prstGeom prst="pie">
            <a:avLst>
              <a:gd name="adj1" fmla="val 10429750"/>
              <a:gd name="adj2" fmla="val 1633377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ирог 10"/>
          <p:cNvSpPr/>
          <p:nvPr/>
        </p:nvSpPr>
        <p:spPr>
          <a:xfrm rot="21395733">
            <a:off x="1093405" y="1763171"/>
            <a:ext cx="4132455" cy="4225158"/>
          </a:xfrm>
          <a:prstGeom prst="pie">
            <a:avLst>
              <a:gd name="adj1" fmla="val 10429750"/>
              <a:gd name="adj2" fmla="val 1633377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2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611560" y="1062037"/>
            <a:ext cx="8137153" cy="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247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901700" y="441325"/>
            <a:ext cx="7630740" cy="620713"/>
          </a:xfrm>
        </p:spPr>
        <p:txBody>
          <a:bodyPr lIns="72000" tIns="36000" rIns="72000" bIns="36000"/>
          <a:lstStyle/>
          <a:p>
            <a:pPr algn="ctr"/>
            <a:r>
              <a:rPr lang="ru-RU" sz="3200" dirty="0"/>
              <a:t>Резюме Части 3 из 5</a:t>
            </a:r>
            <a:endParaRPr lang="ru-RU" sz="3200" dirty="0">
              <a:solidFill>
                <a:srgbClr val="000078"/>
              </a:solidFill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062038"/>
            <a:ext cx="7992120" cy="50307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100+ специалистов в компании. КТО они?</a:t>
            </a:r>
            <a:endParaRPr lang="ru-RU" alt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72" y="1682749"/>
            <a:ext cx="8345888" cy="31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611560" y="1062037"/>
            <a:ext cx="8137153" cy="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247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901700" y="441325"/>
            <a:ext cx="7630740" cy="620713"/>
          </a:xfrm>
        </p:spPr>
        <p:txBody>
          <a:bodyPr lIns="72000" tIns="36000" rIns="72000" bIns="36000"/>
          <a:lstStyle/>
          <a:p>
            <a:pPr algn="ctr"/>
            <a:r>
              <a:rPr lang="ru-RU" sz="3200" dirty="0"/>
              <a:t>Резюме Части 3 из 5</a:t>
            </a:r>
            <a:endParaRPr lang="ru-RU" sz="3200" dirty="0">
              <a:solidFill>
                <a:srgbClr val="000078"/>
              </a:solidFill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062038"/>
            <a:ext cx="7992120" cy="50307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100+ специалистов в компании. КТО они?</a:t>
            </a:r>
            <a:endParaRPr lang="ru-RU" alt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72" y="1682750"/>
            <a:ext cx="8443468" cy="33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611560" y="1062037"/>
            <a:ext cx="8137153" cy="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247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901700" y="441325"/>
            <a:ext cx="7630740" cy="620713"/>
          </a:xfrm>
        </p:spPr>
        <p:txBody>
          <a:bodyPr lIns="72000" tIns="36000" rIns="72000" bIns="36000"/>
          <a:lstStyle/>
          <a:p>
            <a:pPr algn="ctr"/>
            <a:r>
              <a:rPr lang="ru-RU" sz="3200" dirty="0"/>
              <a:t>Резюме Части 3 из 5</a:t>
            </a:r>
            <a:endParaRPr lang="ru-RU" sz="3200" dirty="0">
              <a:solidFill>
                <a:srgbClr val="000078"/>
              </a:solidFill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062038"/>
            <a:ext cx="7992120" cy="50307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100+ специалистов в компании. КТО они?</a:t>
            </a:r>
            <a:endParaRPr lang="ru-RU" alt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9" y="1523507"/>
            <a:ext cx="8407529" cy="33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Часть 2 из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Предмет деятельности </a:t>
            </a:r>
            <a:r>
              <a:rPr lang="ru-RU" dirty="0" err="1" smtClean="0"/>
              <a:t>ИТшников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611560" y="1062037"/>
            <a:ext cx="8137153" cy="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247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901700" y="441325"/>
            <a:ext cx="7630740" cy="620713"/>
          </a:xfrm>
        </p:spPr>
        <p:txBody>
          <a:bodyPr lIns="72000" tIns="36000" rIns="72000" bIns="36000"/>
          <a:lstStyle/>
          <a:p>
            <a:pPr algn="ctr"/>
            <a:r>
              <a:rPr lang="ru-RU" sz="3200" dirty="0"/>
              <a:t>Резюме Части 3 из 5</a:t>
            </a:r>
            <a:endParaRPr lang="ru-RU" sz="3200" dirty="0">
              <a:solidFill>
                <a:srgbClr val="000078"/>
              </a:solidFill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062038"/>
            <a:ext cx="7992120" cy="50307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100+ специалистов в компании. КТО они?</a:t>
            </a:r>
            <a:endParaRPr lang="ru-RU" alt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6" y="1533028"/>
            <a:ext cx="7985302" cy="2626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45" y="4285621"/>
            <a:ext cx="7985302" cy="22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Часть </a:t>
            </a:r>
            <a:r>
              <a:rPr lang="en-US" dirty="0" smtClean="0"/>
              <a:t>4</a:t>
            </a:r>
            <a:r>
              <a:rPr lang="ru-RU" dirty="0" smtClean="0"/>
              <a:t> из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1С как среда сверхбыстрой разработки деловых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8840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9" descr="для презы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90"/>
          <p:cNvSpPr txBox="1">
            <a:spLocks noChangeArrowheads="1"/>
          </p:cNvSpPr>
          <p:nvPr/>
        </p:nvSpPr>
        <p:spPr bwMode="auto">
          <a:xfrm>
            <a:off x="4392613" y="3429000"/>
            <a:ext cx="4751387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-"/>
            </a:pPr>
            <a:r>
              <a:rPr lang="ru-RU" altLang="ru-RU" sz="1500" b="0" dirty="0" smtClean="0">
                <a:solidFill>
                  <a:srgbClr val="292929"/>
                </a:solidFill>
              </a:rPr>
              <a:t>Крупнейший отечественный разработчик ИТ-решений для бизнеса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-"/>
            </a:pPr>
            <a:r>
              <a:rPr lang="ru-RU" altLang="ru-RU" sz="1500" b="0" dirty="0" smtClean="0">
                <a:solidFill>
                  <a:srgbClr val="292929"/>
                </a:solidFill>
              </a:rPr>
              <a:t>Свыше </a:t>
            </a:r>
            <a:r>
              <a:rPr lang="ru-RU" altLang="ru-RU" sz="1500" b="0" dirty="0" smtClean="0">
                <a:solidFill>
                  <a:srgbClr val="CC3300"/>
                </a:solidFill>
              </a:rPr>
              <a:t>1 000</a:t>
            </a:r>
            <a:r>
              <a:rPr lang="ru-RU" altLang="ru-RU" sz="1500" b="0" dirty="0" smtClean="0">
                <a:solidFill>
                  <a:srgbClr val="292929"/>
                </a:solidFill>
              </a:rPr>
              <a:t> бизнес-приложений на платформе 1С:Предприятие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-"/>
            </a:pPr>
            <a:r>
              <a:rPr lang="ru-RU" altLang="ru-RU" sz="1500" b="0" dirty="0" smtClean="0">
                <a:solidFill>
                  <a:srgbClr val="292929"/>
                </a:solidFill>
              </a:rPr>
              <a:t>Более </a:t>
            </a:r>
            <a:r>
              <a:rPr lang="ru-RU" altLang="ru-RU" sz="1500" b="0" dirty="0" smtClean="0">
                <a:solidFill>
                  <a:srgbClr val="CC3300"/>
                </a:solidFill>
              </a:rPr>
              <a:t>10 000</a:t>
            </a:r>
            <a:r>
              <a:rPr lang="ru-RU" altLang="ru-RU" sz="1500" b="0" dirty="0" smtClean="0">
                <a:solidFill>
                  <a:srgbClr val="292929"/>
                </a:solidFill>
              </a:rPr>
              <a:t> компаний-партнеров в 23 странах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-"/>
            </a:pPr>
            <a:r>
              <a:rPr lang="ru-RU" altLang="ru-RU" sz="1500" b="0" dirty="0" smtClean="0">
                <a:solidFill>
                  <a:srgbClr val="CC3300"/>
                </a:solidFill>
              </a:rPr>
              <a:t>5 000 000</a:t>
            </a:r>
            <a:r>
              <a:rPr lang="ru-RU" altLang="ru-RU" sz="1500" b="0" dirty="0" smtClean="0">
                <a:solidFill>
                  <a:srgbClr val="292929"/>
                </a:solidFill>
              </a:rPr>
              <a:t> пользователей программ системы 1С:Предприятие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CC3300"/>
              </a:buClr>
              <a:buFont typeface="Arial" panose="020B0604020202020204" pitchFamily="34" charset="0"/>
              <a:buChar char="-"/>
            </a:pPr>
            <a:r>
              <a:rPr lang="ru-RU" altLang="ru-RU" sz="1500" b="0" dirty="0" smtClean="0">
                <a:solidFill>
                  <a:srgbClr val="CC3300"/>
                </a:solidFill>
              </a:rPr>
              <a:t>52,8%</a:t>
            </a:r>
            <a:r>
              <a:rPr lang="ru-RU" altLang="ru-RU" sz="1500" b="0" dirty="0" smtClean="0">
                <a:solidFill>
                  <a:srgbClr val="292929"/>
                </a:solidFill>
              </a:rPr>
              <a:t> открытых вакансий программистов и разработчиков связаны с технологиями 1С</a:t>
            </a:r>
          </a:p>
        </p:txBody>
      </p:sp>
      <p:sp>
        <p:nvSpPr>
          <p:cNvPr id="13316" name="Rectangle 98"/>
          <p:cNvSpPr>
            <a:spLocks noChangeArrowheads="1"/>
          </p:cNvSpPr>
          <p:nvPr/>
        </p:nvSpPr>
        <p:spPr bwMode="auto">
          <a:xfrm>
            <a:off x="4116388" y="1881188"/>
            <a:ext cx="4859337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0" smtClean="0">
                <a:solidFill>
                  <a:srgbClr val="CC3300"/>
                </a:solidFill>
              </a:rPr>
              <a:t>Индустрия «1С» сегодня</a:t>
            </a:r>
          </a:p>
        </p:txBody>
      </p:sp>
      <p:pic>
        <p:nvPicPr>
          <p:cNvPr id="1331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347913"/>
            <a:ext cx="7920037" cy="2160587"/>
          </a:xfrm>
        </p:spPr>
        <p:txBody>
          <a:bodyPr/>
          <a:lstStyle/>
          <a:p>
            <a:pPr eaLnBrk="1" hangingPunct="1"/>
            <a:r>
              <a:rPr lang="en-US" altLang="ru-RU" sz="9600" smtClean="0">
                <a:solidFill>
                  <a:schemeClr val="tx2"/>
                </a:solidFill>
              </a:rPr>
              <a:t>&gt;</a:t>
            </a:r>
            <a:r>
              <a:rPr lang="ru-RU" altLang="ru-RU" sz="9600" smtClean="0">
                <a:solidFill>
                  <a:schemeClr val="tx2"/>
                </a:solidFill>
              </a:rPr>
              <a:t>5 000 000</a:t>
            </a:r>
            <a:br>
              <a:rPr lang="ru-RU" altLang="ru-RU" sz="9600" smtClean="0">
                <a:solidFill>
                  <a:schemeClr val="tx2"/>
                </a:solidFill>
              </a:rPr>
            </a:br>
            <a:r>
              <a:rPr lang="ru-RU" altLang="ru-RU" sz="4400" smtClean="0"/>
              <a:t>пользователей ежедневно</a:t>
            </a:r>
            <a:br>
              <a:rPr lang="ru-RU" altLang="ru-RU" sz="4400" smtClean="0"/>
            </a:br>
            <a:r>
              <a:rPr lang="ru-RU" altLang="ru-RU" sz="4400" smtClean="0"/>
              <a:t>работают с решениями 1С</a:t>
            </a:r>
          </a:p>
        </p:txBody>
      </p:sp>
      <p:pic>
        <p:nvPicPr>
          <p:cNvPr id="15363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3492500" y="404813"/>
          <a:ext cx="5435600" cy="611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Visio" r:id="rId4" imgW="9256437" imgH="10135955" progId="Visio.Drawing.11">
                  <p:embed/>
                </p:oleObj>
              </mc:Choice>
              <mc:Fallback>
                <p:oleObj name="Visio" r:id="rId4" imgW="9256437" imgH="1013595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04813"/>
                        <a:ext cx="5435600" cy="6119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44450" algn="ctr">
                            <a:solidFill>
                              <a:srgbClr val="CC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115"/>
          <p:cNvSpPr>
            <a:spLocks noChangeArrowheads="1"/>
          </p:cNvSpPr>
          <p:nvPr/>
        </p:nvSpPr>
        <p:spPr bwMode="auto">
          <a:xfrm>
            <a:off x="1908175" y="260350"/>
            <a:ext cx="72358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lnSpc>
                <a:spcPct val="75000"/>
              </a:lnSpc>
              <a:spcBef>
                <a:spcPct val="500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292929"/>
                </a:solidFill>
              </a:rPr>
              <a:t> 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592263"/>
            <a:ext cx="3203575" cy="4860925"/>
          </a:xfrm>
          <a:noFill/>
        </p:spPr>
        <p:txBody>
          <a:bodyPr/>
          <a:lstStyle/>
          <a:p>
            <a:pPr marL="84138" indent="4763" eaLnBrk="1" hangingPunct="1">
              <a:buFontTx/>
              <a:buNone/>
            </a:pPr>
            <a:r>
              <a:rPr lang="ru-RU" altLang="ru-RU" sz="2400" smtClean="0">
                <a:solidFill>
                  <a:schemeClr val="folHlink"/>
                </a:solidFill>
                <a:latin typeface="Futura PT Demi" pitchFamily="34" charset="0"/>
              </a:rPr>
              <a:t>Свыше 1000 бизнес-приложений на платформе 1С:Предприятие 8</a:t>
            </a:r>
          </a:p>
          <a:p>
            <a:pPr marL="84138" indent="4763" eaLnBrk="1" hangingPunct="1"/>
            <a:r>
              <a:rPr lang="en-US" altLang="ru-RU" sz="1800" smtClean="0"/>
              <a:t>1C</a:t>
            </a:r>
            <a:r>
              <a:rPr lang="ru-RU" altLang="ru-RU" sz="1800" smtClean="0"/>
              <a:t>:</a:t>
            </a:r>
            <a:r>
              <a:rPr lang="en-US" altLang="ru-RU" sz="1800" smtClean="0"/>
              <a:t>ERP</a:t>
            </a:r>
            <a:endParaRPr lang="ru-RU" altLang="ru-RU" sz="1800" smtClean="0"/>
          </a:p>
          <a:p>
            <a:pPr marL="84138" indent="4763" eaLnBrk="1" hangingPunct="1"/>
            <a:r>
              <a:rPr lang="ru-RU" altLang="ru-RU" sz="1800" smtClean="0"/>
              <a:t>1С:Управление торговлей</a:t>
            </a:r>
          </a:p>
          <a:p>
            <a:pPr marL="84138" indent="4763" eaLnBrk="1" hangingPunct="1"/>
            <a:r>
              <a:rPr lang="ru-RU" altLang="ru-RU" sz="1800" smtClean="0"/>
              <a:t>1С:Комплексная автоматизация</a:t>
            </a:r>
          </a:p>
          <a:p>
            <a:pPr marL="84138" indent="4763" eaLnBrk="1" hangingPunct="1"/>
            <a:r>
              <a:rPr lang="ru-RU" altLang="ru-RU" sz="1800" smtClean="0"/>
              <a:t>1С:Бухгалтерия 8</a:t>
            </a:r>
          </a:p>
          <a:p>
            <a:pPr marL="84138" indent="4763" eaLnBrk="1" hangingPunct="1"/>
            <a:r>
              <a:rPr lang="ru-RU" altLang="ru-RU" sz="1800" smtClean="0"/>
              <a:t>1С:Управление небольшой фирмой</a:t>
            </a:r>
            <a:r>
              <a:rPr lang="ru-RU" altLang="ru-RU" smtClean="0"/>
              <a:t> </a:t>
            </a:r>
          </a:p>
          <a:p>
            <a:pPr marL="84138" indent="4763" eaLnBrk="1" hangingPunct="1"/>
            <a:endParaRPr lang="ru-RU" altLang="ru-RU" smtClean="0"/>
          </a:p>
        </p:txBody>
      </p:sp>
      <p:pic>
        <p:nvPicPr>
          <p:cNvPr id="1638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468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2513" y="125413"/>
            <a:ext cx="5257800" cy="1081087"/>
          </a:xfrm>
        </p:spPr>
        <p:txBody>
          <a:bodyPr/>
          <a:lstStyle/>
          <a:p>
            <a:pPr eaLnBrk="1" hangingPunct="1"/>
            <a:r>
              <a:rPr lang="ru-RU" altLang="ru-RU" sz="4000" dirty="0" smtClean="0">
                <a:solidFill>
                  <a:schemeClr val="folHlink"/>
                </a:solidFill>
              </a:rPr>
              <a:t>1С:Франчайзинг –</a:t>
            </a:r>
            <a:r>
              <a:rPr lang="ru-RU" altLang="ru-RU" sz="4000" dirty="0" smtClean="0"/>
              <a:t> </a:t>
            </a:r>
            <a:br>
              <a:rPr lang="ru-RU" altLang="ru-RU" sz="4000" dirty="0" smtClean="0"/>
            </a:br>
            <a:r>
              <a:rPr lang="ru-RU" altLang="ru-RU" sz="2800" dirty="0" smtClean="0">
                <a:solidFill>
                  <a:srgbClr val="000000"/>
                </a:solidFill>
              </a:rPr>
              <a:t>лучшая бизнес-модель для индустрии 1С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8063" y="3608388"/>
            <a:ext cx="26289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dirty="0" smtClean="0">
                <a:solidFill>
                  <a:schemeClr val="folHlink"/>
                </a:solidFill>
              </a:rPr>
              <a:t>Фирма «1С»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</a:pPr>
            <a:r>
              <a:rPr lang="ru-RU" altLang="ru-RU" sz="1600" dirty="0" smtClean="0"/>
              <a:t>Эффективная отдача при более простом управлении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</a:pPr>
            <a:r>
              <a:rPr lang="ru-RU" altLang="ru-RU" sz="1600" dirty="0" smtClean="0"/>
              <a:t>О развитии бизнеса думают тысячи руководителей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51500" y="3608388"/>
            <a:ext cx="2592388" cy="1728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>
                <a:solidFill>
                  <a:schemeClr val="folHlink"/>
                </a:solidFill>
              </a:rPr>
              <a:t>Пользователи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ru-RU" altLang="ru-RU" sz="1600" smtClean="0"/>
              <a:t>Возможность получить качественное обслуживание даже в самых удаленных уголках страны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24188" y="1341438"/>
            <a:ext cx="3132137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61925" indent="-161925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dirty="0">
                <a:solidFill>
                  <a:schemeClr val="folHlink"/>
                </a:solidFill>
              </a:rPr>
              <a:t>Компании-партнеры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</a:pPr>
            <a:r>
              <a:rPr lang="ru-RU" altLang="ru-RU" sz="1600" b="0" dirty="0"/>
              <a:t>Собственный бизнес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</a:pPr>
            <a:r>
              <a:rPr lang="ru-RU" altLang="ru-RU" sz="1600" b="0" dirty="0"/>
              <a:t>Известный бренд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</a:pPr>
            <a:r>
              <a:rPr lang="ru-RU" altLang="ru-RU" sz="1600" b="0" dirty="0"/>
              <a:t>Поддержка со стороны 1С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ct val="30000"/>
              </a:spcAft>
              <a:buClr>
                <a:srgbClr val="000000"/>
              </a:buClr>
            </a:pPr>
            <a:r>
              <a:rPr lang="ru-RU" altLang="ru-RU" sz="1600" b="0" dirty="0"/>
              <a:t>Крупнейшее профессиональное сообщество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 rot="547209">
            <a:off x="5976938" y="1412875"/>
            <a:ext cx="1960562" cy="1816100"/>
            <a:chOff x="2268" y="2183"/>
            <a:chExt cx="1235" cy="1144"/>
          </a:xfrm>
        </p:grpSpPr>
        <p:pic>
          <p:nvPicPr>
            <p:cNvPr id="19470" name="Picture 7" descr="left2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585" y="2409"/>
              <a:ext cx="918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ure 8" descr="left2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33210" flipH="1">
              <a:off x="2268" y="2183"/>
              <a:ext cx="89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3" name="Group 9"/>
          <p:cNvGrpSpPr>
            <a:grpSpLocks/>
          </p:cNvGrpSpPr>
          <p:nvPr/>
        </p:nvGrpSpPr>
        <p:grpSpPr bwMode="auto">
          <a:xfrm rot="8780014">
            <a:off x="3455988" y="5041900"/>
            <a:ext cx="1960562" cy="1816100"/>
            <a:chOff x="2268" y="2183"/>
            <a:chExt cx="1235" cy="1144"/>
          </a:xfrm>
        </p:grpSpPr>
        <p:pic>
          <p:nvPicPr>
            <p:cNvPr id="19468" name="Picture 10" descr="left2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585" y="2409"/>
              <a:ext cx="918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1" descr="left2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33210" flipH="1">
              <a:off x="2268" y="2183"/>
              <a:ext cx="89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4" name="Group 12"/>
          <p:cNvGrpSpPr>
            <a:grpSpLocks/>
          </p:cNvGrpSpPr>
          <p:nvPr/>
        </p:nvGrpSpPr>
        <p:grpSpPr bwMode="auto">
          <a:xfrm rot="-4726629">
            <a:off x="899319" y="1448594"/>
            <a:ext cx="1960562" cy="1816100"/>
            <a:chOff x="2268" y="2183"/>
            <a:chExt cx="1235" cy="1144"/>
          </a:xfrm>
        </p:grpSpPr>
        <p:pic>
          <p:nvPicPr>
            <p:cNvPr id="19466" name="Picture 13" descr="left2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585" y="2409"/>
              <a:ext cx="918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14" descr="left2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33210" flipH="1">
              <a:off x="2268" y="2183"/>
              <a:ext cx="895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5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3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592263"/>
            <a:ext cx="7740650" cy="4105275"/>
          </a:xfrm>
        </p:spPr>
        <p:txBody>
          <a:bodyPr/>
          <a:lstStyle/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</a:pPr>
            <a:r>
              <a:rPr lang="ru-RU" altLang="ru-RU" sz="1600" b="1" smtClean="0"/>
              <a:t>100 000</a:t>
            </a:r>
            <a:r>
              <a:rPr lang="ru-RU" altLang="ru-RU" sz="1600" smtClean="0"/>
              <a:t> сотрудников компаний-партнеров 1С 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</a:pPr>
            <a:r>
              <a:rPr lang="ru-RU" altLang="ru-RU" sz="1600" b="1" smtClean="0"/>
              <a:t>200 000</a:t>
            </a:r>
            <a:r>
              <a:rPr lang="ru-RU" altLang="ru-RU" sz="1600" smtClean="0"/>
              <a:t> у пользователей</a:t>
            </a:r>
            <a:br>
              <a:rPr lang="ru-RU" altLang="ru-RU" sz="1600" smtClean="0"/>
            </a:br>
            <a:endParaRPr lang="ru-RU" altLang="ru-RU" sz="1600" smtClean="0"/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Управленцы высшего звена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Бухгалтеры, экономисты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Финансовые контролёры и менеджеры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Специалисты в области консалтинга: управленческого, бухгалтерского, налогового, ИТ-консалтинга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Менеджеры по продажам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Специалисты по работе с клиентами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Специалисты сервисных служб и управления качеством</a:t>
            </a:r>
          </a:p>
          <a:p>
            <a:pPr marL="1082675" lvl="1" indent="-461963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altLang="ru-RU" sz="1400" smtClean="0"/>
              <a:t>Маркетологи </a:t>
            </a:r>
            <a:r>
              <a:rPr lang="ru-RU" altLang="ru-RU" sz="1600" smtClean="0"/>
              <a:t/>
            </a:r>
            <a:br>
              <a:rPr lang="ru-RU" altLang="ru-RU" sz="1600" smtClean="0"/>
            </a:br>
            <a:endParaRPr lang="ru-RU" altLang="ru-RU" sz="1600" smtClean="0"/>
          </a:p>
          <a:p>
            <a:pPr marL="441325" indent="-441325" algn="ctr" eaLnBrk="1" hangingPunct="1">
              <a:lnSpc>
                <a:spcPct val="85000"/>
              </a:lnSpc>
              <a:spcBef>
                <a:spcPct val="40000"/>
              </a:spcBef>
              <a:spcAft>
                <a:spcPct val="5000"/>
              </a:spcAft>
              <a:buFontTx/>
              <a:buNone/>
            </a:pPr>
            <a:r>
              <a:rPr lang="ru-RU" altLang="ru-RU" b="1" smtClean="0">
                <a:solidFill>
                  <a:schemeClr val="folHlink"/>
                </a:solidFill>
              </a:rPr>
              <a:t>10 000</a:t>
            </a:r>
            <a:r>
              <a:rPr lang="ru-RU" altLang="ru-RU" smtClean="0">
                <a:solidFill>
                  <a:schemeClr val="folHlink"/>
                </a:solidFill>
              </a:rPr>
              <a:t> компаний-партнеров 1С</a:t>
            </a:r>
            <a:r>
              <a:rPr lang="ru-RU" altLang="ru-RU" smtClean="0"/>
              <a:t> в 750 городах в 23 странах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title"/>
          </p:nvPr>
        </p:nvSpPr>
        <p:spPr>
          <a:xfrm>
            <a:off x="2387600" y="511175"/>
            <a:ext cx="6264275" cy="1081088"/>
          </a:xfrm>
          <a:noFill/>
        </p:spPr>
        <p:txBody>
          <a:bodyPr/>
          <a:lstStyle/>
          <a:p>
            <a:pPr eaLnBrk="1" hangingPunct="1"/>
            <a:r>
              <a:rPr lang="ru-RU" altLang="ru-RU" sz="2800" smtClean="0"/>
              <a:t>1С:Франчайзинг – это не </a:t>
            </a:r>
            <a:br>
              <a:rPr lang="ru-RU" altLang="ru-RU" sz="2800" smtClean="0"/>
            </a:br>
            <a:r>
              <a:rPr lang="ru-RU" altLang="ru-RU" sz="2800" smtClean="0"/>
              <a:t>только </a:t>
            </a:r>
            <a:r>
              <a:rPr lang="ru-RU" altLang="ru-RU" sz="2800" smtClean="0">
                <a:solidFill>
                  <a:schemeClr val="folHlink"/>
                </a:solidFill>
              </a:rPr>
              <a:t>300 000 </a:t>
            </a:r>
            <a:br>
              <a:rPr lang="ru-RU" altLang="ru-RU" sz="2800" smtClean="0">
                <a:solidFill>
                  <a:schemeClr val="folHlink"/>
                </a:solidFill>
              </a:rPr>
            </a:br>
            <a:r>
              <a:rPr lang="ru-RU" altLang="ru-RU" sz="2800" smtClean="0">
                <a:solidFill>
                  <a:schemeClr val="folHlink"/>
                </a:solidFill>
              </a:rPr>
              <a:t>программистов 1С</a:t>
            </a:r>
            <a:r>
              <a:rPr lang="ru-RU" altLang="ru-RU" sz="4000" smtClean="0">
                <a:solidFill>
                  <a:schemeClr val="folHlink"/>
                </a:solidFill>
              </a:rPr>
              <a:t/>
            </a:r>
            <a:br>
              <a:rPr lang="ru-RU" altLang="ru-RU" sz="4000" smtClean="0">
                <a:solidFill>
                  <a:schemeClr val="folHlink"/>
                </a:solidFill>
              </a:rPr>
            </a:br>
            <a:r>
              <a:rPr lang="ru-RU" altLang="ru-RU" sz="4000" smtClean="0"/>
              <a:t> </a:t>
            </a:r>
          </a:p>
        </p:txBody>
      </p:sp>
      <p:pic>
        <p:nvPicPr>
          <p:cNvPr id="2048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9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KM_D9_3L15090109520_0001 -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9"/>
          <a:stretch>
            <a:fillRect/>
          </a:stretch>
        </p:blipFill>
        <p:spPr bwMode="auto">
          <a:xfrm>
            <a:off x="1511300" y="1557338"/>
            <a:ext cx="58324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1871663" y="188913"/>
            <a:ext cx="7129462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4600">
                <a:solidFill>
                  <a:schemeClr val="folHlink"/>
                </a:solidFill>
              </a:rPr>
              <a:t>52,8%</a:t>
            </a:r>
            <a:r>
              <a:rPr lang="ru-RU" altLang="ru-RU" sz="4100">
                <a:solidFill>
                  <a:schemeClr val="folHlink"/>
                </a:solidFill>
              </a:rPr>
              <a:t> вакансий </a:t>
            </a:r>
          </a:p>
          <a:p>
            <a:pPr>
              <a:lnSpc>
                <a:spcPct val="80000"/>
              </a:lnSpc>
            </a:pPr>
            <a:r>
              <a:rPr lang="ru-RU" altLang="ru-RU" sz="2800">
                <a:solidFill>
                  <a:srgbClr val="000000"/>
                </a:solidFill>
              </a:rPr>
              <a:t>программистов и разработчиков связаны с технологиями 1С</a:t>
            </a:r>
            <a:endParaRPr lang="ru-RU" altLang="ru-RU" b="0">
              <a:solidFill>
                <a:srgbClr val="000000"/>
              </a:solidFill>
            </a:endParaRPr>
          </a:p>
        </p:txBody>
      </p:sp>
      <p:pic>
        <p:nvPicPr>
          <p:cNvPr id="2355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63069" y="2347154"/>
            <a:ext cx="8260794" cy="4321934"/>
            <a:chOff x="363069" y="2347154"/>
            <a:chExt cx="8260794" cy="432193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63069" y="6299756"/>
              <a:ext cx="4224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https://petrozavodsk.hh.ru/article/24562</a:t>
              </a:r>
            </a:p>
          </p:txBody>
        </p:sp>
        <p:pic>
          <p:nvPicPr>
            <p:cNvPr id="3074" name="Picture 2" descr="ИТ: обзор рынка вакансий и топ-15 специальностей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405" y="2347154"/>
              <a:ext cx="6075458" cy="392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231212" y="1651308"/>
            <a:ext cx="8769913" cy="4447907"/>
            <a:chOff x="231212" y="1651308"/>
            <a:chExt cx="8769913" cy="444790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609318" y="5729883"/>
              <a:ext cx="539180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https://habr.com/ru/company/hh/blog/515524/</a:t>
              </a:r>
            </a:p>
          </p:txBody>
        </p:sp>
        <p:pic>
          <p:nvPicPr>
            <p:cNvPr id="3076" name="Picture 4" descr="https://habrastorage.org/webt/x7/j4/wu/x7j4wuerxbowh1uqaca1tprcgu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212" y="1651308"/>
              <a:ext cx="7692612" cy="404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sheme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041775"/>
            <a:ext cx="46799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225425"/>
            <a:ext cx="4716462" cy="108108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>
                <a:solidFill>
                  <a:srgbClr val="000000"/>
                </a:solidFill>
                <a:ea typeface="+mn-ea"/>
              </a:rPr>
              <a:t>Сертификат 1С – подтверждение квалификации и высокий рейтинг на рынке труда</a:t>
            </a:r>
            <a:endParaRPr lang="ru-RU" altLang="ru-RU" sz="24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736725"/>
            <a:ext cx="7704137" cy="25733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buClr>
                <a:srgbClr val="663300"/>
              </a:buClr>
              <a:buSzPct val="70000"/>
              <a:buFontTx/>
              <a:buNone/>
            </a:pPr>
            <a:r>
              <a:rPr lang="ru-RU" altLang="ru-RU" sz="1800" b="1" smtClean="0">
                <a:solidFill>
                  <a:srgbClr val="FF0000"/>
                </a:solidFill>
              </a:rPr>
              <a:t>Студенты и выпускники высших, средних специальных учебных заведений могут подтвердить свою квалификацию, пройдя  аттестацию 1С по уровням:</a:t>
            </a:r>
          </a:p>
          <a:p>
            <a:pPr lvl="1" eaLnBrk="1" hangingPunct="1">
              <a:spcBef>
                <a:spcPct val="40000"/>
              </a:spcBef>
              <a:buClr>
                <a:srgbClr val="663300"/>
              </a:buClr>
              <a:buSzPct val="70000"/>
              <a:buFont typeface="Wingdings" panose="05000000000000000000" pitchFamily="2" charset="2"/>
              <a:buChar char="q"/>
            </a:pPr>
            <a:r>
              <a:rPr lang="ru-RU" altLang="ru-RU" sz="1600" smtClean="0">
                <a:solidFill>
                  <a:srgbClr val="333399"/>
                </a:solidFill>
              </a:rPr>
              <a:t>Уровень 1С:ПРОФЕССИОНАЛ  рекомендуется пользователям экономических программ 1С </a:t>
            </a:r>
          </a:p>
          <a:p>
            <a:pPr lvl="1" eaLnBrk="1" hangingPunct="1">
              <a:spcBef>
                <a:spcPct val="40000"/>
              </a:spcBef>
              <a:buClr>
                <a:srgbClr val="663300"/>
              </a:buClr>
              <a:buSzPct val="70000"/>
              <a:buFont typeface="Wingdings" panose="05000000000000000000" pitchFamily="2" charset="2"/>
              <a:buChar char="q"/>
            </a:pPr>
            <a:r>
              <a:rPr lang="ru-RU" altLang="ru-RU" sz="1600" smtClean="0">
                <a:solidFill>
                  <a:srgbClr val="333399"/>
                </a:solidFill>
              </a:rPr>
              <a:t>Уровень 1С:СПЕЦИАЛИСТ  рекомендуется специалистам по автоматизации бизнес-процессов и сопровождению  информационных систем       </a:t>
            </a:r>
            <a:br>
              <a:rPr lang="ru-RU" altLang="ru-RU" sz="1600" smtClean="0">
                <a:solidFill>
                  <a:srgbClr val="333399"/>
                </a:solidFill>
              </a:rPr>
            </a:br>
            <a:r>
              <a:rPr lang="ru-RU" altLang="ru-RU" sz="1600" smtClean="0">
                <a:solidFill>
                  <a:srgbClr val="333399"/>
                </a:solidFill>
              </a:rPr>
              <a:t/>
            </a:r>
            <a:br>
              <a:rPr lang="ru-RU" altLang="ru-RU" sz="1600" smtClean="0">
                <a:solidFill>
                  <a:srgbClr val="333399"/>
                </a:solidFill>
              </a:rPr>
            </a:br>
            <a:r>
              <a:rPr lang="ru-RU" altLang="ru-RU" sz="1600" smtClean="0">
                <a:solidFill>
                  <a:srgbClr val="333399"/>
                </a:solidFill>
              </a:rPr>
              <a:t>            </a:t>
            </a:r>
          </a:p>
        </p:txBody>
      </p:sp>
      <p:pic>
        <p:nvPicPr>
          <p:cNvPr id="2662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1534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641475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ru-RU" altLang="ru-RU" sz="2400">
              <a:solidFill>
                <a:srgbClr val="009900"/>
              </a:solidFill>
            </a:endParaRPr>
          </a:p>
        </p:txBody>
      </p:sp>
      <p:sp>
        <p:nvSpPr>
          <p:cNvPr id="28675" name="Rectangle 115"/>
          <p:cNvSpPr>
            <a:spLocks noChangeArrowheads="1"/>
          </p:cNvSpPr>
          <p:nvPr/>
        </p:nvSpPr>
        <p:spPr bwMode="auto">
          <a:xfrm>
            <a:off x="400050" y="428625"/>
            <a:ext cx="802798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800">
                <a:solidFill>
                  <a:srgbClr val="000000"/>
                </a:solidFill>
              </a:rPr>
              <a:t>Где и как изучать </a:t>
            </a:r>
            <a:br>
              <a:rPr lang="ru-RU" altLang="ru-RU" sz="2800">
                <a:solidFill>
                  <a:srgbClr val="000000"/>
                </a:solidFill>
              </a:rPr>
            </a:br>
            <a:r>
              <a:rPr lang="ru-RU" altLang="ru-RU" sz="2800">
                <a:solidFill>
                  <a:srgbClr val="000000"/>
                </a:solidFill>
              </a:rPr>
              <a:t>1С:Предприятие 8</a:t>
            </a:r>
            <a:endParaRPr lang="ru-RU" altLang="ru-RU" sz="2800" b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724025"/>
            <a:ext cx="9144000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endParaRPr lang="ru-RU" altLang="ru-RU" sz="5000" b="0"/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569913" y="1709738"/>
            <a:ext cx="4733925" cy="47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В своем учебном заведении – если в нем проводится обучение «1С» 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FF0000"/>
                </a:solidFill>
              </a:rPr>
              <a:t>А если в вашем </a:t>
            </a:r>
            <a:r>
              <a:rPr lang="ru-RU" altLang="ru-RU" sz="1800" dirty="0" smtClean="0">
                <a:solidFill>
                  <a:srgbClr val="FF0000"/>
                </a:solidFill>
              </a:rPr>
              <a:t>учебном заведении такого </a:t>
            </a:r>
            <a:r>
              <a:rPr lang="ru-RU" altLang="ru-RU" sz="1800" dirty="0">
                <a:solidFill>
                  <a:srgbClr val="FF0000"/>
                </a:solidFill>
              </a:rPr>
              <a:t>обучения нет – требуйте, а мы поможем! 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Центры сертифицированного обучения (ЦСО) </a:t>
            </a:r>
            <a:endParaRPr lang="en-US" altLang="ru-RU" sz="18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Курсы по платформе и прикладным решениям </a:t>
            </a:r>
            <a:r>
              <a:rPr lang="en-US" altLang="ru-RU" sz="1800" dirty="0">
                <a:solidFill>
                  <a:srgbClr val="000000"/>
                </a:solidFill>
              </a:rPr>
              <a:t>1</a:t>
            </a:r>
            <a:r>
              <a:rPr lang="ru-RU" altLang="ru-RU" sz="1800" dirty="0">
                <a:solidFill>
                  <a:srgbClr val="000000"/>
                </a:solidFill>
              </a:rPr>
              <a:t>С:Предприятие 8 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Эффективное очное обучение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Интернет-курсы </a:t>
            </a:r>
            <a:r>
              <a:rPr lang="en-US" altLang="ru-RU" sz="1800" u="sng" dirty="0">
                <a:solidFill>
                  <a:srgbClr val="FF0000"/>
                </a:solidFill>
              </a:rPr>
              <a:t>distance.edu.1c.ru</a:t>
            </a:r>
            <a:r>
              <a:rPr lang="ru-RU" altLang="ru-RU" sz="1800" u="sng" dirty="0">
                <a:solidFill>
                  <a:srgbClr val="000099"/>
                </a:solidFill>
              </a:rPr>
              <a:t> </a:t>
            </a:r>
            <a:endParaRPr lang="en-US" altLang="ru-RU" sz="1800" u="sng" dirty="0">
              <a:solidFill>
                <a:srgbClr val="000099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Учебные версии 1С:Предприятие 8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Учебная 1С:Бухгалтерия 8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Версия для обучения программированию 1С:Предприятие 8.2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</a:pPr>
            <a:r>
              <a:rPr lang="ru-RU" altLang="ru-RU" sz="1800" dirty="0">
                <a:solidFill>
                  <a:srgbClr val="000000"/>
                </a:solidFill>
              </a:rPr>
              <a:t>Книги по 1С:Предприятию 8</a:t>
            </a:r>
            <a:endParaRPr lang="en-US" altLang="ru-RU" sz="1800" dirty="0">
              <a:solidFill>
                <a:srgbClr val="000000"/>
              </a:solidFill>
            </a:endParaRPr>
          </a:p>
        </p:txBody>
      </p:sp>
      <p:pic>
        <p:nvPicPr>
          <p:cNvPr id="28678" name="Рисунок 8" descr="разработка управляемого интерфейса (2)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266825"/>
            <a:ext cx="140493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5" descr="520_Azyk_zaprosov_1SP8_v4__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2151063"/>
            <a:ext cx="1441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4" descr="box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4083050"/>
            <a:ext cx="168751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586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Направления Вашей подготовки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4178121" y="785734"/>
            <a:ext cx="4965885" cy="562794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tIns="36000" bIns="36000"/>
          <a:lstStyle/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01.03.01, Математика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"Математика в образовании, фундаментальных и прикладных </a:t>
            </a:r>
            <a:r>
              <a:rPr lang="ru-RU" sz="1300" dirty="0" smtClean="0">
                <a:latin typeface="Arial" charset="0"/>
                <a:cs typeface="Arial" charset="0"/>
              </a:rPr>
              <a:t>исследованиях";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44.03.05, Педагогическое образование (с двумя профилями подготовки)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"Образование в предметных областях (Математика и Информатика</a:t>
            </a:r>
            <a:r>
              <a:rPr lang="ru-RU" sz="1300" dirty="0" smtClean="0">
                <a:latin typeface="Arial" charset="0"/>
                <a:cs typeface="Arial" charset="0"/>
              </a:rPr>
              <a:t>)";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09.03.02, Информационные системы и технологии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"Разработка информационных систем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01.03.02, Прикладная математика и информатика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"Прикладная математика и информационно-коммуникационные технологии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09.03.04, Программная инженерия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"Системное и прикладное программное обеспечение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01.04.02, Прикладная математика и информатика (Магистратура). Программа: "Математическое моделирование и информационно-коммуникационные технологии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01.04.01, Математика (Магистратура). Программа: "Математика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09.04.02, Информационные системы и технологии (Магистратура). Программа: "Управление данными</a:t>
            </a:r>
            <a:r>
              <a:rPr lang="ru-RU" sz="1300" dirty="0" smtClean="0">
                <a:latin typeface="Arial" charset="0"/>
                <a:cs typeface="Arial" charset="0"/>
              </a:rPr>
              <a:t>";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09.06.01, Информатика и вычислительная техника (Аспирантура). Профили: "Математическое моделирование, численные методы и комплексы программ".</a:t>
            </a:r>
            <a:endParaRPr lang="ru-RU" sz="1300" dirty="0" smtClean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solidFill>
                  <a:srgbClr val="002060"/>
                </a:solidFill>
                <a:latin typeface="Arial" charset="0"/>
                <a:cs typeface="Arial" charset="0"/>
              </a:rPr>
              <a:t>Источник: </a:t>
            </a:r>
            <a:r>
              <a:rPr lang="en-US" sz="1300" dirty="0">
                <a:solidFill>
                  <a:srgbClr val="002060"/>
                </a:solidFill>
                <a:latin typeface="Arial" charset="0"/>
                <a:cs typeface="Arial" charset="0"/>
              </a:rPr>
              <a:t>https://petrsu.ru/structure/624/institutmatematikiiinformatsionn#t20c</a:t>
            </a:r>
            <a:endParaRPr lang="ru-RU" sz="13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83345" y="588963"/>
            <a:ext cx="6990793" cy="428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84" name="Line 30"/>
          <p:cNvSpPr>
            <a:spLocks noChangeShapeType="1"/>
          </p:cNvSpPr>
          <p:nvPr/>
        </p:nvSpPr>
        <p:spPr bwMode="auto">
          <a:xfrm flipH="1">
            <a:off x="4108360" y="693737"/>
            <a:ext cx="0" cy="57843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28744" y="1223615"/>
            <a:ext cx="3762232" cy="562794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tIns="36000" bIns="36000"/>
          <a:lstStyle/>
          <a:p>
            <a:pPr algn="just">
              <a:spcBef>
                <a:spcPts val="300"/>
              </a:spcBef>
              <a:defRPr/>
            </a:pP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09.03.01 Информатика и вычислительная техника (профиль "Автоматизированные системы обработки информации и управления");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12.03.01 Приборостроение (профиль "Информационно-измерительная техника и технологии</a:t>
            </a:r>
            <a:r>
              <a:rPr lang="ru-RU" sz="1300" dirty="0" smtClean="0">
                <a:latin typeface="Arial" charset="0"/>
                <a:cs typeface="Arial" charset="0"/>
              </a:rPr>
              <a:t>");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09.03.01 Информатика и вычислительная техника (профиль "Автоматизированное управление бизнес-процессами и финансами</a:t>
            </a:r>
            <a:r>
              <a:rPr lang="ru-RU" sz="1300" dirty="0" smtClean="0">
                <a:latin typeface="Arial" charset="0"/>
                <a:cs typeface="Arial" charset="0"/>
              </a:rPr>
              <a:t>");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09.04.01 Информатика и вычислительная техника (магистерские программы "Автоматизированные системы научных исследований и комплексных испытаний" и "Робототехника");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12.04.01 Приборостроение (магистерская программа "Измерительные информационные технологии</a:t>
            </a:r>
            <a:r>
              <a:rPr lang="ru-RU" sz="1300" dirty="0" smtClean="0">
                <a:latin typeface="Arial" charset="0"/>
                <a:cs typeface="Arial" charset="0"/>
              </a:rPr>
              <a:t>").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endParaRPr lang="ru-RU" sz="1300" dirty="0" smtClean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Источник</a:t>
            </a:r>
            <a:r>
              <a:rPr lang="ru-RU" sz="1300" dirty="0">
                <a:solidFill>
                  <a:srgbClr val="002060"/>
                </a:solidFill>
                <a:latin typeface="Arial" charset="0"/>
                <a:cs typeface="Arial" charset="0"/>
              </a:rPr>
              <a:t>: https://petrsu.ru/structure/297/kafedrainformatsionn#t20c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97592" y="804818"/>
            <a:ext cx="6791484" cy="3190728"/>
          </a:xfrm>
          <a:prstGeom prst="rect">
            <a:avLst/>
          </a:prstGeom>
          <a:solidFill>
            <a:srgbClr val="F9E383">
              <a:alpha val="93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dirty="0"/>
              <a:t>09.02.07 </a:t>
            </a:r>
            <a:r>
              <a:rPr lang="ru-RU" sz="2000" dirty="0" smtClean="0"/>
              <a:t>Информационные Системы и Программирование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8000"/>
                </a:solidFill>
                <a:latin typeface="Arial" panose="020B0604020202020204" pitchFamily="34" charset="0"/>
              </a:rPr>
              <a:t>Источник: 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https</a:t>
            </a: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</a:rPr>
              <a:t>://ptgh.onego.ru/specialnosti/22751/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025037" y="2013885"/>
            <a:ext cx="6791484" cy="3190728"/>
          </a:xfrm>
          <a:prstGeom prst="rect">
            <a:avLst/>
          </a:prstGeom>
          <a:solidFill>
            <a:srgbClr val="F9E383">
              <a:alpha val="93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dirty="0"/>
              <a:t>09.03.01 Информатика и вычислительная </a:t>
            </a:r>
            <a:r>
              <a:rPr lang="ru-RU" sz="2000" dirty="0" smtClean="0"/>
              <a:t>техника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/>
              <a:t>12.03.01 Приборостроение</a:t>
            </a: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</a:rPr>
              <a:t>https://</a:t>
            </a:r>
            <a:r>
              <a:rPr lang="en-US" sz="2000" b="1" dirty="0" smtClean="0">
                <a:solidFill>
                  <a:srgbClr val="008000"/>
                </a:solidFill>
                <a:latin typeface="Arial" panose="020B0604020202020204" pitchFamily="34" charset="0"/>
              </a:rPr>
              <a:t>petrsu.ru/structure/297/kafedrainformatsionn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935173" y="3223656"/>
            <a:ext cx="6791484" cy="3190728"/>
          </a:xfrm>
          <a:prstGeom prst="rect">
            <a:avLst/>
          </a:prstGeom>
          <a:solidFill>
            <a:srgbClr val="F9E383">
              <a:alpha val="93000"/>
            </a:srgbClr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dirty="0"/>
              <a:t>09.02.05 </a:t>
            </a:r>
            <a:r>
              <a:rPr lang="ru-RU" sz="2000" dirty="0" smtClean="0"/>
              <a:t>Прикладная Информатика</a:t>
            </a:r>
            <a:endParaRPr lang="ru-RU" sz="2000" dirty="0"/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ru-RU" sz="2000" dirty="0" smtClean="0"/>
          </a:p>
          <a:p>
            <a:pPr defTabSz="9144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  <a:latin typeface="Arial" panose="020B0604020202020204" pitchFamily="34" charset="0"/>
              </a:rPr>
              <a:t>http://ppk.sampo.ru/specialty/spetsialnost-prikladnaya-informatika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125" y="44450"/>
            <a:ext cx="7127875" cy="936625"/>
          </a:xfrm>
        </p:spPr>
        <p:txBody>
          <a:bodyPr/>
          <a:lstStyle/>
          <a:p>
            <a:r>
              <a:rPr lang="ru-RU" altLang="ru-RU" sz="2500" smtClean="0">
                <a:solidFill>
                  <a:srgbClr val="000000"/>
                </a:solidFill>
              </a:rPr>
              <a:t>1С:Предприятие 8 – версия </a:t>
            </a:r>
            <a:br>
              <a:rPr lang="ru-RU" altLang="ru-RU" sz="2500" smtClean="0">
                <a:solidFill>
                  <a:srgbClr val="000000"/>
                </a:solidFill>
              </a:rPr>
            </a:br>
            <a:r>
              <a:rPr lang="ru-RU" altLang="ru-RU" sz="2500" smtClean="0">
                <a:solidFill>
                  <a:srgbClr val="000000"/>
                </a:solidFill>
              </a:rPr>
              <a:t>для обучения программированию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1557338"/>
            <a:ext cx="442753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1925" indent="-161925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800" b="0">
                <a:solidFill>
                  <a:schemeClr val="tx1"/>
                </a:solidFill>
              </a:rPr>
              <a:t>Изучайте и разрабатывайте</a:t>
            </a:r>
            <a:r>
              <a:rPr lang="ru-RU" altLang="ru-RU" sz="1800" b="0">
                <a:solidFill>
                  <a:schemeClr val="folHlink"/>
                </a:solidFill>
              </a:rPr>
              <a:t> 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можно создать собственную конфигурацию 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изучить любую конфигурацию 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/>
              <a:t>доработать любую конфигурацию, </a:t>
            </a:r>
            <a:br>
              <a:rPr lang="ru-RU" altLang="ru-RU" sz="1600" b="0"/>
            </a:br>
            <a:r>
              <a:rPr lang="ru-RU" altLang="ru-RU" sz="1600" b="0"/>
              <a:t>в том числе для реальных задач автоматизации 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endParaRPr lang="ru-RU" altLang="ru-RU" sz="1800" b="0">
              <a:solidFill>
                <a:srgbClr val="CC0000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800" b="0">
                <a:solidFill>
                  <a:schemeClr val="tx1"/>
                </a:solidFill>
              </a:rPr>
              <a:t>Версия имеет ограничения: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ограниченно количество данных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не поддерживается работа в варианте клиент-сервер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не поддерживается работа распределенных информационных баз</a:t>
            </a:r>
          </a:p>
          <a:p>
            <a:pPr lvl="1"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600" b="0">
                <a:solidFill>
                  <a:srgbClr val="000000"/>
                </a:solidFill>
              </a:rPr>
              <a:t>не поддерживается </a:t>
            </a:r>
            <a:br>
              <a:rPr lang="ru-RU" altLang="ru-RU" sz="1600" b="0">
                <a:solidFill>
                  <a:srgbClr val="000000"/>
                </a:solidFill>
              </a:rPr>
            </a:br>
            <a:r>
              <a:rPr lang="ru-RU" altLang="ru-RU" sz="1600" b="0">
                <a:solidFill>
                  <a:srgbClr val="000000"/>
                </a:solidFill>
              </a:rPr>
              <a:t>COM-соединение</a:t>
            </a:r>
          </a:p>
          <a:p>
            <a:pPr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endParaRPr lang="ru-RU" altLang="ru-RU" sz="1800" b="0">
              <a:solidFill>
                <a:srgbClr val="CC0000"/>
              </a:solidFill>
            </a:endParaRPr>
          </a:p>
          <a:p>
            <a:pPr eaLnBrk="1" hangingPunct="1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altLang="ru-RU" sz="1800" b="0">
                <a:solidFill>
                  <a:schemeClr val="tx1"/>
                </a:solidFill>
              </a:rPr>
              <a:t>Не подходит </a:t>
            </a:r>
            <a:br>
              <a:rPr lang="ru-RU" altLang="ru-RU" sz="1800" b="0">
                <a:solidFill>
                  <a:schemeClr val="tx1"/>
                </a:solidFill>
              </a:rPr>
            </a:br>
            <a:r>
              <a:rPr lang="ru-RU" altLang="ru-RU" sz="1800" b="0">
                <a:solidFill>
                  <a:schemeClr val="tx1"/>
                </a:solidFill>
              </a:rPr>
              <a:t>для реальной работы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52975" y="1484313"/>
            <a:ext cx="4391025" cy="583247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chemeClr val="tx1"/>
                </a:solidFill>
              </a:rPr>
              <a:t>Варианты получения </a:t>
            </a:r>
            <a:br>
              <a:rPr lang="ru-RU" altLang="ru-RU" sz="1800" smtClean="0">
                <a:solidFill>
                  <a:schemeClr val="tx1"/>
                </a:solidFill>
              </a:rPr>
            </a:br>
            <a:r>
              <a:rPr lang="ru-RU" altLang="ru-RU" sz="1800" smtClean="0">
                <a:solidFill>
                  <a:schemeClr val="tx1"/>
                </a:solidFill>
              </a:rPr>
              <a:t>версии для обучения</a:t>
            </a:r>
            <a:r>
              <a:rPr lang="ru-RU" altLang="ru-RU" sz="1800" smtClean="0"/>
              <a:t> 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endParaRPr lang="ru-RU" altLang="ru-RU" smtClean="0">
              <a:solidFill>
                <a:srgbClr val="CC0000"/>
              </a:solidFill>
            </a:endParaRP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chemeClr val="tx1"/>
                </a:solidFill>
              </a:rPr>
              <a:t>Коробка с дисками и книгами</a:t>
            </a:r>
            <a:r>
              <a:rPr lang="ru-RU" altLang="ru-RU" sz="1600" smtClean="0"/>
              <a:t> 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в коробке учебная версия 8.3 </a:t>
            </a:r>
            <a:br>
              <a:rPr lang="ru-RU" altLang="ru-RU" smtClean="0">
                <a:solidFill>
                  <a:srgbClr val="000000"/>
                </a:solidFill>
              </a:rPr>
            </a:br>
            <a:r>
              <a:rPr lang="ru-RU" altLang="ru-RU" smtClean="0">
                <a:solidFill>
                  <a:srgbClr val="000000"/>
                </a:solidFill>
              </a:rPr>
              <a:t>плюс мобильная платформа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доп.конфигурации и книги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рекомендованная цена – </a:t>
            </a:r>
            <a:r>
              <a:rPr lang="ru-RU" altLang="ru-RU" smtClean="0">
                <a:solidFill>
                  <a:schemeClr val="tx2"/>
                </a:solidFill>
              </a:rPr>
              <a:t>978</a:t>
            </a:r>
            <a:r>
              <a:rPr lang="ru-RU" altLang="ru-RU" smtClean="0">
                <a:solidFill>
                  <a:srgbClr val="000000"/>
                </a:solidFill>
              </a:rPr>
              <a:t> руб.</a:t>
            </a:r>
            <a:r>
              <a:rPr lang="ru-RU" altLang="ru-RU" smtClean="0"/>
              <a:t> 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endParaRPr lang="ru-RU" altLang="ru-RU" smtClean="0">
              <a:solidFill>
                <a:srgbClr val="CC0000"/>
              </a:solidFill>
            </a:endParaRPr>
          </a:p>
          <a:p>
            <a:pPr lvl="1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chemeClr val="tx1"/>
                </a:solidFill>
              </a:rPr>
              <a:t>Скачать с сайта </a:t>
            </a:r>
            <a:r>
              <a:rPr lang="en-US" altLang="ru-RU" smtClean="0">
                <a:solidFill>
                  <a:schemeClr val="hlink"/>
                </a:solidFill>
              </a:rPr>
              <a:t>online.1c.ru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учебная версия 8.3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мобильная платформа </a:t>
            </a:r>
          </a:p>
          <a:p>
            <a:pPr lvl="2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бесплатно</a:t>
            </a:r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endParaRPr lang="ru-RU" altLang="ru-RU" sz="180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</a:pPr>
            <a:r>
              <a:rPr lang="ru-RU" altLang="ru-RU" sz="1800" smtClean="0">
                <a:solidFill>
                  <a:srgbClr val="000000"/>
                </a:solidFill>
              </a:rPr>
              <a:t>Всем доступна онлайн конференция с разработчиками 1С на сайте –</a:t>
            </a:r>
            <a:r>
              <a:rPr lang="ru-RU" altLang="ru-RU" sz="1800" smtClean="0">
                <a:solidFill>
                  <a:schemeClr val="hlink"/>
                </a:solidFill>
              </a:rPr>
              <a:t>http://devtrainingforum.v8.1c.ru</a:t>
            </a:r>
          </a:p>
        </p:txBody>
      </p:sp>
      <p:pic>
        <p:nvPicPr>
          <p:cNvPr id="30725" name="Picture 5" descr="online-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021263"/>
            <a:ext cx="183673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Versiya_obych_program_left_s_otr_2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873125"/>
            <a:ext cx="19335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0175"/>
            <a:ext cx="10953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931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Часть </a:t>
            </a:r>
            <a:r>
              <a:rPr lang="en-US" dirty="0"/>
              <a:t>5</a:t>
            </a:r>
            <a:r>
              <a:rPr lang="ru-RU" dirty="0" smtClean="0"/>
              <a:t> из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Предложения </a:t>
            </a:r>
            <a:r>
              <a:rPr lang="ru-RU" dirty="0" err="1"/>
              <a:t>Неосистем</a:t>
            </a:r>
            <a:r>
              <a:rPr lang="ru-RU" dirty="0"/>
              <a:t> для студентов и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39391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662" y="152400"/>
            <a:ext cx="7180729" cy="1081088"/>
          </a:xfrm>
        </p:spPr>
        <p:txBody>
          <a:bodyPr/>
          <a:lstStyle/>
          <a:p>
            <a:r>
              <a:rPr lang="ru-RU" sz="2400" dirty="0">
                <a:solidFill>
                  <a:srgbClr val="000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</a:t>
            </a:r>
            <a:r>
              <a:rPr lang="ru-RU" sz="2400" dirty="0" err="1">
                <a:solidFill>
                  <a:srgbClr val="000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Неосистемы</a:t>
            </a:r>
            <a:r>
              <a:rPr lang="ru-RU" sz="2400" dirty="0">
                <a:solidFill>
                  <a:srgbClr val="0000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предлагают студентам прямо сейчас?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ВКР. Темы для выпускных квалификационных работ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Стажировки</a:t>
            </a:r>
          </a:p>
          <a:p>
            <a:pPr marL="728663" lvl="1" indent="-385763">
              <a:buFont typeface="+mj-lt"/>
              <a:buAutoNum type="arabicPeriod"/>
            </a:pPr>
            <a:r>
              <a:rPr lang="ru-RU" dirty="0" err="1" smtClean="0"/>
              <a:t>НеоЗима</a:t>
            </a:r>
            <a:r>
              <a:rPr lang="ru-RU" dirty="0" smtClean="0"/>
              <a:t>. Ближайшая Январь 2022</a:t>
            </a:r>
          </a:p>
          <a:p>
            <a:pPr marL="728663" lvl="1" indent="-385763">
              <a:buFont typeface="+mj-lt"/>
              <a:buAutoNum type="arabicPeriod"/>
            </a:pPr>
            <a:r>
              <a:rPr lang="ru-RU" dirty="0" err="1" smtClean="0"/>
              <a:t>НеоЛето</a:t>
            </a:r>
            <a:r>
              <a:rPr lang="ru-RU" dirty="0" smtClean="0"/>
              <a:t>. Ближайшая Июль-Август 2021</a:t>
            </a:r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Куратора по подготовке к экзамену 1С </a:t>
            </a:r>
            <a:r>
              <a:rPr lang="ru-RU" dirty="0" err="1" smtClean="0"/>
              <a:t>Джуниор</a:t>
            </a:r>
            <a:endParaRPr lang="ru-RU" dirty="0" smtClean="0"/>
          </a:p>
          <a:p>
            <a:pPr marL="385763" indent="-385763">
              <a:buFont typeface="+mj-lt"/>
              <a:buAutoNum type="arabicPeriod"/>
            </a:pPr>
            <a:r>
              <a:rPr lang="ru-RU" dirty="0" smtClean="0"/>
              <a:t>Трудоустройство</a:t>
            </a:r>
          </a:p>
          <a:p>
            <a:pPr marL="342900" lvl="1" indent="0">
              <a:buNone/>
            </a:pPr>
            <a:endParaRPr lang="ru-RU" dirty="0" smtClean="0"/>
          </a:p>
          <a:p>
            <a:pPr marL="0" lvl="1" indent="0">
              <a:buNone/>
            </a:pPr>
            <a:r>
              <a:rPr lang="ru-RU" dirty="0" smtClean="0"/>
              <a:t>Сайт для стажеров	</a:t>
            </a:r>
            <a:r>
              <a:rPr lang="en-US" dirty="0">
                <a:hlinkClick r:id="rId2"/>
              </a:rPr>
              <a:t>https://trainee.neosystems.ru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pPr marL="0" lvl="1" indent="0">
              <a:buNone/>
            </a:pPr>
            <a:r>
              <a:rPr lang="ru-RU" dirty="0" smtClean="0"/>
              <a:t>Сайт с вакансиями	</a:t>
            </a:r>
            <a:r>
              <a:rPr lang="en-US" dirty="0">
                <a:hlinkClick r:id="rId3"/>
              </a:rPr>
              <a:t>https://neosystems.ru/company/vacancy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pPr marL="342900" lvl="1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51" y="4685028"/>
            <a:ext cx="2022941" cy="1982482"/>
          </a:xfrm>
          <a:prstGeom prst="rect">
            <a:avLst/>
          </a:prstGeom>
          <a:ln w="57150">
            <a:solidFill>
              <a:srgbClr val="FF0000"/>
            </a:solidFill>
            <a:prstDash val="sysDash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451" y="1304924"/>
            <a:ext cx="2022941" cy="2009365"/>
          </a:xfrm>
          <a:prstGeom prst="rect">
            <a:avLst/>
          </a:prstGeom>
          <a:ln w="57150">
            <a:solidFill>
              <a:srgbClr val="FF0000"/>
            </a:solidFill>
            <a:prstDash val="sysDash"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983345" y="1014633"/>
            <a:ext cx="6990793" cy="428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4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 flipV="1">
            <a:off x="827088" y="1062038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>
          <a:xfrm>
            <a:off x="4083268" y="441325"/>
            <a:ext cx="4449171" cy="620713"/>
          </a:xfrm>
        </p:spPr>
        <p:txBody>
          <a:bodyPr lIns="72000" tIns="36000" rIns="72000" bIns="36000"/>
          <a:lstStyle/>
          <a:p>
            <a:pPr eaLnBrk="1" hangingPunct="1"/>
            <a:r>
              <a:rPr lang="ru-RU" altLang="ru-RU" sz="3200" kern="1200" dirty="0" err="1" smtClean="0">
                <a:solidFill>
                  <a:srgbClr val="0000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rPr>
              <a:t>НеоЗима</a:t>
            </a:r>
            <a:endParaRPr lang="ru-RU" sz="3200" kern="1200" dirty="0">
              <a:solidFill>
                <a:srgbClr val="0000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251520" y="1062038"/>
            <a:ext cx="8784976" cy="5795962"/>
          </a:xfrm>
          <a:solidFill>
            <a:srgbClr val="FFFFFF">
              <a:alpha val="73000"/>
            </a:srgb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ru-RU" altLang="ru-RU" sz="2800" b="1" dirty="0" smtClean="0"/>
              <a:t>Стажировка </a:t>
            </a:r>
            <a:r>
              <a:rPr lang="ru-RU" altLang="ru-RU" sz="2800" b="1" dirty="0" err="1" smtClean="0"/>
              <a:t>НеоЗима</a:t>
            </a:r>
            <a:r>
              <a:rPr lang="ru-RU" altLang="ru-RU" sz="2800" b="1" dirty="0" smtClean="0"/>
              <a:t> – легкий способ познакомиться с компанией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 smtClean="0"/>
              <a:t>Быстрое погружение. Три недели в январе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2000" b="1" dirty="0" smtClean="0"/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2000" b="1" dirty="0" smtClean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 smtClean="0"/>
              <a:t>Стажировка </a:t>
            </a:r>
            <a:r>
              <a:rPr lang="ru-RU" altLang="ru-RU" sz="2000" b="1" dirty="0"/>
              <a:t>может быть зачтена как практика (прецеденты есть, договаривайтесь с </a:t>
            </a:r>
            <a:r>
              <a:rPr lang="ru-RU" altLang="ru-RU" sz="2000" b="1" dirty="0" smtClean="0"/>
              <a:t>деканатом, нас там знают);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2000" b="1" dirty="0" smtClean="0"/>
              <a:t>Регистрация</a:t>
            </a:r>
            <a:endParaRPr lang="ru-RU" altLang="ru-RU" sz="2000" b="1" dirty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/>
              <a:t>Сайт</a:t>
            </a:r>
            <a:r>
              <a:rPr lang="en-US" altLang="ru-RU" sz="1600" b="1" dirty="0" smtClean="0"/>
              <a:t>   </a:t>
            </a:r>
            <a:r>
              <a:rPr lang="ru-RU" altLang="ru-RU" sz="1600" b="1" dirty="0" smtClean="0"/>
              <a:t>		</a:t>
            </a:r>
            <a:r>
              <a:rPr lang="en-US" altLang="ru-RU" sz="1600" b="1" dirty="0" smtClean="0"/>
              <a:t>=&gt;</a:t>
            </a:r>
            <a:endParaRPr lang="ru-RU" altLang="ru-RU" sz="1600" b="1" dirty="0" smtClean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/>
              <a:t>Телефон 67 21 20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altLang="ru-RU" sz="1600" b="1" dirty="0" smtClean="0">
                <a:hlinkClick r:id="rId3"/>
              </a:rPr>
              <a:t>hr@neosystems.ru</a:t>
            </a:r>
            <a:endParaRPr lang="ru-RU" altLang="ru-RU" sz="1600" b="1" dirty="0" smtClean="0"/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/>
              <a:t>Заполнить анкету</a:t>
            </a:r>
          </a:p>
          <a:p>
            <a:pPr marL="457200" lvl="1" indent="0">
              <a:buNone/>
              <a:defRPr/>
            </a:pPr>
            <a:r>
              <a:rPr lang="ru-RU" altLang="ru-RU" sz="1600" b="1" dirty="0"/>
              <a:t>	</a:t>
            </a:r>
            <a:r>
              <a:rPr lang="ru-RU" altLang="ru-RU" sz="1600" b="1" dirty="0" smtClean="0"/>
              <a:t>прямо на мероприятии.</a:t>
            </a:r>
          </a:p>
          <a:p>
            <a:pPr marL="0" indent="0">
              <a:buNone/>
              <a:defRPr/>
            </a:pPr>
            <a:r>
              <a:rPr lang="en-US" altLang="ru-RU" sz="2000" b="1" dirty="0">
                <a:solidFill>
                  <a:schemeClr val="accent6"/>
                </a:solidFill>
              </a:rPr>
              <a:t>	</a:t>
            </a:r>
            <a:r>
              <a:rPr lang="en-US" altLang="ru-RU" sz="2000" b="1" dirty="0" smtClean="0">
                <a:solidFill>
                  <a:schemeClr val="accent6"/>
                </a:solidFill>
              </a:rPr>
              <a:t>	</a:t>
            </a:r>
            <a:endParaRPr lang="ru-RU" altLang="ru-RU"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779912" y="4725144"/>
          <a:ext cx="5329188" cy="20632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240360"/>
                <a:gridCol w="2088828"/>
              </a:tblGrid>
              <a:tr h="206328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trainee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r>
                        <a:rPr lang="en-US" sz="2000" dirty="0" err="1">
                          <a:effectLst/>
                        </a:rPr>
                        <a:t>neosystems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r>
                        <a:rPr lang="en-US" sz="2000" dirty="0" err="1">
                          <a:effectLst/>
                        </a:rPr>
                        <a:t>ru</a:t>
                      </a:r>
                      <a:endParaRPr lang="ru-RU" sz="1100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neosystems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r>
                        <a:rPr lang="en-US" sz="2000" dirty="0" err="1" smtClean="0">
                          <a:effectLst/>
                        </a:rPr>
                        <a:t>ru</a:t>
                      </a:r>
                      <a:endParaRPr lang="ru-RU" sz="1100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lesprom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r>
                        <a:rPr lang="en-US" sz="2000" dirty="0" err="1">
                          <a:effectLst/>
                        </a:rPr>
                        <a:t>neosystems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r>
                        <a:rPr lang="en-US" sz="2000" dirty="0" err="1" smtClean="0">
                          <a:effectLst/>
                        </a:rPr>
                        <a:t>ru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cso.neosystems.ru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5" name="Рисунок 1" descr="http://qrcoder.ru/code/?http%3A%2F%2Ftrainee.neosystems.ru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38254"/>
            <a:ext cx="1805980" cy="18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79" y="-1"/>
            <a:ext cx="8759989" cy="3699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489" y="4808371"/>
            <a:ext cx="1933716" cy="18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Адрес офиса</a:t>
            </a:r>
            <a:r>
              <a:rPr kumimoji="1" lang="en-US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kumimoji="1" lang="ru-RU" altLang="ru-RU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«</a:t>
            </a:r>
            <a:r>
              <a:rPr kumimoji="1" lang="ru-RU" altLang="ru-RU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Неосистемы</a:t>
            </a:r>
            <a:r>
              <a:rPr kumimoji="1" lang="ru-RU" altLang="ru-RU" b="1" dirty="0">
                <a:solidFill>
                  <a:schemeClr val="tx1"/>
                </a:solidFill>
                <a:latin typeface="Times New Roman" panose="02020603050405020304" pitchFamily="18" charset="0"/>
              </a:rPr>
              <a:t> Северо-Запад ЛТД»</a:t>
            </a: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185035, Республика Карелия</a:t>
            </a: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 г. Петрозаводск, ул. Ленинградская, 18Б</a:t>
            </a: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endParaRPr kumimoji="1" lang="ru-RU" altLang="ru-RU" sz="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Тел.</a:t>
            </a:r>
            <a:r>
              <a:rPr kumimoji="1" lang="en-US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kumimoji="1"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факс (814-2) 67-21-20</a:t>
            </a: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kumimoji="1" lang="en-US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E-mail: promo@neosystems.ru</a:t>
            </a:r>
          </a:p>
          <a:p>
            <a:pPr>
              <a:buClr>
                <a:schemeClr val="hlink"/>
              </a:buClr>
              <a:buSzPct val="50000"/>
              <a:buFont typeface="Monotype Sorts" pitchFamily="2" charset="2"/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www.neosystems.ru</a:t>
            </a:r>
            <a:endParaRPr kumimoji="1" lang="ru-RU" altLang="ru-RU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1663" y="695458"/>
            <a:ext cx="6731424" cy="538029"/>
          </a:xfrm>
        </p:spPr>
        <p:txBody>
          <a:bodyPr/>
          <a:lstStyle/>
          <a:p>
            <a:r>
              <a:rPr lang="ru-RU" sz="24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Благодарим за внимание!</a:t>
            </a:r>
            <a:br>
              <a:rPr lang="ru-RU" sz="24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endParaRPr lang="ru-RU" dirty="0"/>
          </a:p>
        </p:txBody>
      </p:sp>
      <p:pic>
        <p:nvPicPr>
          <p:cNvPr id="16" name="Picture 2" descr="Q:\CSO\фотокартинки\лого\лого не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01" y="5937160"/>
            <a:ext cx="2923862" cy="62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145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Вопрос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16676"/>
            <a:ext cx="8277114" cy="49068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Рассмотрим ситуацию. Предположим что</a:t>
            </a:r>
            <a:r>
              <a:rPr lang="en-US" dirty="0" smtClean="0"/>
              <a:t>: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Мы знаем стандарты создания АС;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У нас есть профессиональные знания по созданию всех трех элементов АС, а именно</a:t>
            </a:r>
            <a:r>
              <a:rPr lang="en-US" dirty="0" smtClean="0"/>
              <a:t>:</a:t>
            </a:r>
            <a:endParaRPr lang="ru-RU" dirty="0" smtClean="0"/>
          </a:p>
          <a:p>
            <a:pPr marL="1004888" lvl="3" indent="-457200">
              <a:buFont typeface="+mj-lt"/>
              <a:buAutoNum type="arabicPeriod"/>
            </a:pPr>
            <a:r>
              <a:rPr lang="ru-RU" sz="1800" dirty="0" smtClean="0"/>
              <a:t>Мы умеем обучать пользователей;</a:t>
            </a:r>
          </a:p>
          <a:p>
            <a:pPr marL="1004888" lvl="3" indent="-457200">
              <a:buFont typeface="+mj-lt"/>
              <a:buAutoNum type="arabicPeriod"/>
            </a:pPr>
            <a:r>
              <a:rPr lang="ru-RU" sz="1800" dirty="0" smtClean="0"/>
              <a:t>Мы умеем документировать свои решения и инструкции по работе с системой;</a:t>
            </a:r>
          </a:p>
          <a:p>
            <a:pPr marL="1004888" lvl="3" indent="-457200">
              <a:buFont typeface="+mj-lt"/>
              <a:buAutoNum type="arabicPeriod"/>
            </a:pPr>
            <a:r>
              <a:rPr lang="ru-RU" sz="1800" dirty="0" smtClean="0"/>
              <a:t>Мы умеем создавать и настраивать КСА (программируем приложения, работаем с базами данных, устанавливаем и настраиваем системное ПО ….);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Вопрос, достаточно ли этого чтобы мы сказали «теперь мы можем создать АС» ?</a:t>
            </a:r>
          </a:p>
        </p:txBody>
      </p:sp>
    </p:spTree>
    <p:extLst>
      <p:ext uri="{BB962C8B-B14F-4D97-AF65-F5344CB8AC3E}">
        <p14:creationId xmlns:p14="http://schemas.microsoft.com/office/powerpoint/2010/main" val="115147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16677"/>
            <a:ext cx="8277114" cy="332274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Проект</a:t>
            </a:r>
            <a:r>
              <a:rPr lang="ru-RU" dirty="0"/>
              <a:t> –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временное предприятие, предназначенное для создания уникальных продуктов, услуг или результатов. Временный характер </a:t>
            </a:r>
            <a:r>
              <a:rPr lang="ru-RU" b="1" dirty="0"/>
              <a:t>проекта</a:t>
            </a:r>
            <a:r>
              <a:rPr lang="ru-RU" dirty="0"/>
              <a:t> означает, что у любого </a:t>
            </a:r>
            <a:r>
              <a:rPr lang="ru-RU" b="1" dirty="0"/>
              <a:t>проекта</a:t>
            </a:r>
            <a:r>
              <a:rPr lang="ru-RU" dirty="0"/>
              <a:t> есть определенное начало и завершение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 algn="r">
              <a:buNone/>
            </a:pPr>
            <a:r>
              <a:rPr lang="ru-RU" dirty="0"/>
              <a:t>Определение проекта по </a:t>
            </a:r>
            <a:r>
              <a:rPr lang="en-US" dirty="0" smtClean="0"/>
              <a:t>PMBOK (Project </a:t>
            </a:r>
            <a:r>
              <a:rPr lang="en-US" dirty="0"/>
              <a:t>Management Body of </a:t>
            </a:r>
            <a:r>
              <a:rPr lang="en-US" dirty="0" smtClean="0"/>
              <a:t>Knowledge)</a:t>
            </a:r>
          </a:p>
          <a:p>
            <a:pPr marL="0" indent="0" algn="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PMBOK</a:t>
            </a:r>
            <a:r>
              <a:rPr lang="ru-RU" dirty="0" smtClean="0"/>
              <a:t> – свод знаний по управлению проектами.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14372" y="1765738"/>
            <a:ext cx="8407468" cy="3342290"/>
          </a:xfrm>
          <a:prstGeom prst="rect">
            <a:avLst/>
          </a:prstGeom>
          <a:solidFill>
            <a:srgbClr val="F9E383"/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16677"/>
            <a:ext cx="8277114" cy="515154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В </a:t>
            </a:r>
            <a:r>
              <a:rPr lang="ru-RU" sz="1800" dirty="0" err="1"/>
              <a:t>PMBoK</a:t>
            </a:r>
            <a:r>
              <a:rPr lang="ru-RU" sz="1800" dirty="0"/>
              <a:t> выделяются 44 главных процесса, происходящих при управлении проектами. Эти процессы разделены на пять основных групп:</a:t>
            </a:r>
          </a:p>
          <a:p>
            <a:pPr marL="0" indent="0">
              <a:buNone/>
            </a:pP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Процессы инициации (необходимы для определения и авторизации проекта или его фазы</a:t>
            </a:r>
            <a:r>
              <a:rPr lang="ru-RU" sz="1800" dirty="0" smtClean="0"/>
              <a:t>);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Процессы планирования (необходимы для определения и уточнения целей, планирования действий по достижению этих целей</a:t>
            </a:r>
            <a:r>
              <a:rPr lang="ru-RU" sz="1800" dirty="0" smtClean="0"/>
              <a:t>);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Процессы исполнения (необходимы для объединения человеческих и прочих ресурсов для выполнения плана</a:t>
            </a:r>
            <a:r>
              <a:rPr lang="ru-RU" sz="1800" dirty="0" smtClean="0"/>
              <a:t>);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Процессы мониторинга и управления (необходимы для регулярной оценки прогресса проекта, обнаружения отклонений и корректировки действий</a:t>
            </a:r>
            <a:r>
              <a:rPr lang="ru-RU" sz="1800" dirty="0" smtClean="0"/>
              <a:t>);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Процессы завершения (необходимы для формализации приемки результата проекта, подведения проекта или его фазы к завершению</a:t>
            </a:r>
            <a:r>
              <a:rPr lang="ru-RU" sz="18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923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31826"/>
            <a:ext cx="9143999" cy="5936400"/>
          </a:xfrm>
        </p:spPr>
        <p:txBody>
          <a:bodyPr/>
          <a:lstStyle/>
          <a:p>
            <a:pPr marL="0" indent="0">
              <a:buNone/>
            </a:pPr>
            <a:r>
              <a:rPr lang="ru-RU" sz="1300" dirty="0" smtClean="0"/>
              <a:t>		Каждый </a:t>
            </a:r>
            <a:r>
              <a:rPr lang="ru-RU" sz="1300" dirty="0"/>
              <a:t>из </a:t>
            </a:r>
            <a:r>
              <a:rPr lang="ru-RU" sz="1300" dirty="0" smtClean="0"/>
              <a:t>процессов </a:t>
            </a:r>
            <a:r>
              <a:rPr lang="ru-RU" sz="1300" dirty="0"/>
              <a:t>относится к одной из девяти </a:t>
            </a:r>
            <a:r>
              <a:rPr lang="ru-RU" sz="1300" dirty="0" smtClean="0"/>
              <a:t>областей знаний</a:t>
            </a:r>
            <a:r>
              <a:rPr lang="ru-RU" sz="1300" dirty="0"/>
              <a:t>, определяемых </a:t>
            </a:r>
            <a:r>
              <a:rPr lang="ru-RU" sz="1300" dirty="0" smtClean="0"/>
              <a:t>P		</a:t>
            </a:r>
            <a:r>
              <a:rPr lang="ru-RU" sz="1300" dirty="0" err="1" smtClean="0"/>
              <a:t>MBoK</a:t>
            </a:r>
            <a:r>
              <a:rPr lang="ru-RU" sz="1300" dirty="0" smtClean="0"/>
              <a:t>:</a:t>
            </a:r>
            <a:endParaRPr lang="ru-RU" sz="1300" dirty="0"/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интеграцией. Под интеграцией понимается принятие решений на тему концентрации ресурсов; попытки предугадать потенциальные проблемы и разрешить их до перехода в критическое состояние; координирование работы над проектом. С помощью интеграции можно находить компромиссы между пересекающимися целями и альтернативными вариантами.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содержанием. Сюда относятся такие процессы как создание иерархической структуры работ по проекту, определение, планирование, подтверждение и управление содержанием.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сроками. Здесь определяется состав операций и взаимосвязи между ними, оцениваются ресурсы и длительность операций, разрабатывается расписание и производится управлением им.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стоимостью. Имеется в виду разработка бюджета и контроль затрат. Для успешной реализации проекта осуществляется стоимостная оценка, разрабатывается бюджет расходов и производится управление стоимостью.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качеством. Эта область включает все процессы, связанные с выполнением целей. К ним относятся планирование, обеспечение и контроль качества.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человеческими ресурсами. Направление действий – организация проектной команды и управление ей. Планируются человеческие ресурсы, набирается и развивается коллектив, предпринимаются меры по управлению командой.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коммуникациями. Планируются коммуникации, распространяется информация, создается отчетность по исполнению, происходит управление участниками проекта.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рисками. Процессы, относящиеся к данной области, – это планирование управления рисками, идентификация, качественный и количественный анализ рисков, планирование реагирования, мониторинг и управление рисками.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300" dirty="0"/>
              <a:t>Управление поставками. К этой области относится планирование покупок и контрактов, запрос информации у поставщиков, подбор поставщиков, администрирование и закрытие контрактов.</a:t>
            </a:r>
            <a:endParaRPr lang="ru-RU" sz="1300" dirty="0" smtClean="0"/>
          </a:p>
        </p:txBody>
      </p:sp>
    </p:spTree>
    <p:extLst>
      <p:ext uri="{BB962C8B-B14F-4D97-AF65-F5344CB8AC3E}">
        <p14:creationId xmlns:p14="http://schemas.microsoft.com/office/powerpoint/2010/main" val="32258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788" y="3587630"/>
            <a:ext cx="5681573" cy="3270369"/>
          </a:xfrm>
          <a:prstGeom prst="rect">
            <a:avLst/>
          </a:prstGeom>
        </p:spPr>
      </p:pic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	</a:t>
            </a:r>
            <a:r>
              <a:rPr lang="ru-RU" sz="1400" dirty="0" err="1" smtClean="0"/>
              <a:t>PMBoK</a:t>
            </a:r>
            <a:r>
              <a:rPr lang="ru-RU" sz="1400" dirty="0" smtClean="0"/>
              <a:t> </a:t>
            </a:r>
            <a:r>
              <a:rPr lang="ru-RU" sz="1400" dirty="0"/>
              <a:t>говорит, что в дополнение ко всему остальному в любом проекте должны </a:t>
            </a:r>
            <a:r>
              <a:rPr lang="ru-RU" sz="1400" dirty="0" smtClean="0"/>
              <a:t>	принимать </a:t>
            </a:r>
            <a:r>
              <a:rPr lang="ru-RU" sz="1400" dirty="0"/>
              <a:t>участие специалисты как минимум из пяти областей знаний</a:t>
            </a:r>
            <a:r>
              <a:rPr lang="ru-RU" sz="1400" dirty="0" smtClean="0"/>
              <a:t>:</a:t>
            </a: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Знания по управлению </a:t>
            </a:r>
            <a:r>
              <a:rPr lang="ru-RU" sz="1400" dirty="0" smtClean="0"/>
              <a:t>проектами;</a:t>
            </a: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Знания, нормативы и стандарты в области управления </a:t>
            </a:r>
            <a:r>
              <a:rPr lang="ru-RU" sz="1400" dirty="0" smtClean="0"/>
              <a:t>проектами;</a:t>
            </a: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Знания об окружении </a:t>
            </a:r>
            <a:r>
              <a:rPr lang="ru-RU" sz="1400" dirty="0" smtClean="0"/>
              <a:t>проекта;</a:t>
            </a: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Знания и умения из сферы общего </a:t>
            </a:r>
            <a:r>
              <a:rPr lang="ru-RU" sz="1400" dirty="0" smtClean="0"/>
              <a:t>менеджмента;</a:t>
            </a: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1400" dirty="0"/>
              <a:t>Знания и навыки в области межличностной </a:t>
            </a:r>
            <a:r>
              <a:rPr lang="ru-RU" sz="1400" dirty="0" smtClean="0"/>
              <a:t>коммуникации.</a:t>
            </a:r>
          </a:p>
          <a:p>
            <a:pPr marL="0" indent="0">
              <a:buNone/>
            </a:pPr>
            <a:r>
              <a:rPr lang="ru-RU" sz="1400" dirty="0"/>
              <a:t>Жизненный цикл проекта – это набор последовательных и иногда перекрывающихся фаз. В большинстве случаев он выглядит так</a:t>
            </a:r>
            <a:r>
              <a:rPr lang="ru-RU" sz="1400" dirty="0" smtClean="0"/>
              <a:t>: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32208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Направления Вашей подготовки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4178121" y="785734"/>
            <a:ext cx="4965885" cy="562794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tIns="36000" bIns="36000"/>
          <a:lstStyle/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01.03.01, Математика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"Математика в образовании, фундаментальных и прикладных исследованиях"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44.03.05, Педагогическое образование (с двумя профилями подготовки)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"Образование в предметных областях (Математика и Информатика)"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09.03.02, Информационные системы и технологии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"Разработка информационных систем"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01.03.02, Прикладная математика и информатика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"Прикладная математика и информационно-коммуникационные технологии"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09.03.04, Программная инженерия (</a:t>
            </a:r>
            <a:r>
              <a:rPr lang="ru-RU" sz="1300" dirty="0" err="1">
                <a:latin typeface="Arial" charset="0"/>
                <a:cs typeface="Arial" charset="0"/>
              </a:rPr>
              <a:t>Бакалавриат</a:t>
            </a:r>
            <a:r>
              <a:rPr lang="ru-RU" sz="1300" dirty="0">
                <a:latin typeface="Arial" charset="0"/>
                <a:cs typeface="Arial" charset="0"/>
              </a:rPr>
              <a:t>). Профили: "Системное и прикладное программное обеспечение"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01.04.02, Прикладная математика и информатика (Магистратура). Программа: "Математическое моделирование и информационно-коммуникационные технологии"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01.04.01, Математика (Магистратура). Программа: "Математика"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09.04.02, Информационные системы и технологии (Магистратура). Программа: "Управление данными"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09.06.01, Информатика и вычислительная техника (Аспирантура). Профили: "Математическое моделирование, численные методы и комплексы </a:t>
            </a:r>
            <a:r>
              <a:rPr lang="ru-RU" sz="1300" dirty="0" smtClean="0">
                <a:latin typeface="Arial" charset="0"/>
                <a:cs typeface="Arial" charset="0"/>
              </a:rPr>
              <a:t>программ«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solidFill>
                  <a:srgbClr val="002060"/>
                </a:solidFill>
                <a:latin typeface="Arial" charset="0"/>
                <a:cs typeface="Arial" charset="0"/>
              </a:rPr>
              <a:t>Источник: </a:t>
            </a:r>
            <a:r>
              <a:rPr lang="en-US" sz="1300" dirty="0">
                <a:solidFill>
                  <a:srgbClr val="002060"/>
                </a:solidFill>
                <a:latin typeface="Arial" charset="0"/>
                <a:cs typeface="Arial" charset="0"/>
              </a:rPr>
              <a:t>https://petrsu.ru/structure/624/institutmatematikiiinformatsionn#t20c</a:t>
            </a:r>
            <a:endParaRPr lang="ru-RU" sz="13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83345" y="631747"/>
            <a:ext cx="6990793" cy="7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84" name="Line 30"/>
          <p:cNvSpPr>
            <a:spLocks noChangeShapeType="1"/>
          </p:cNvSpPr>
          <p:nvPr/>
        </p:nvSpPr>
        <p:spPr bwMode="auto">
          <a:xfrm flipH="1">
            <a:off x="4108360" y="693737"/>
            <a:ext cx="0" cy="57843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28744" y="1223615"/>
            <a:ext cx="3762232" cy="5627945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</p:spPr>
        <p:txBody>
          <a:bodyPr tIns="36000" bIns="36000"/>
          <a:lstStyle/>
          <a:p>
            <a:pPr algn="just">
              <a:spcBef>
                <a:spcPts val="300"/>
              </a:spcBef>
              <a:defRPr/>
            </a:pP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09.03.01 Информатика и вычислительная техника (профиль "Автоматизированные системы обработки информации и управления");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12.03.01 Приборостроение (профиль "Информационно-измерительная техника и технологии</a:t>
            </a:r>
            <a:r>
              <a:rPr lang="ru-RU" sz="1300" dirty="0" smtClean="0">
                <a:latin typeface="Arial" charset="0"/>
                <a:cs typeface="Arial" charset="0"/>
              </a:rPr>
              <a:t>").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09.03.01 Информатика и вычислительная техника (профиль "Автоматизированное управление бизнес-процессами и финансами</a:t>
            </a:r>
            <a:r>
              <a:rPr lang="ru-RU" sz="1300" dirty="0" smtClean="0">
                <a:latin typeface="Arial" charset="0"/>
                <a:cs typeface="Arial" charset="0"/>
              </a:rPr>
              <a:t>").</a:t>
            </a:r>
            <a:endParaRPr lang="ru-RU" sz="1300" dirty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09.04.01 Информатика и вычислительная техника (магистерские программы "Автоматизированные системы научных исследований и комплексных испытаний" и "Робототехника");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300" dirty="0">
                <a:latin typeface="Arial" charset="0"/>
                <a:cs typeface="Arial" charset="0"/>
              </a:rPr>
              <a:t>12.04.01 Приборостроение (магистерская программа "Измерительные информационные технологии"). </a:t>
            </a:r>
          </a:p>
          <a:p>
            <a:pPr algn="just">
              <a:spcBef>
                <a:spcPts val="300"/>
              </a:spcBef>
              <a:defRPr/>
            </a:pPr>
            <a:endParaRPr lang="ru-RU" sz="1300" dirty="0" smtClean="0">
              <a:latin typeface="Arial" charset="0"/>
              <a:cs typeface="Arial" charset="0"/>
            </a:endParaRPr>
          </a:p>
          <a:p>
            <a:pPr algn="just">
              <a:spcBef>
                <a:spcPts val="300"/>
              </a:spcBef>
              <a:defRPr/>
            </a:pPr>
            <a:r>
              <a:rPr lang="ru-RU" sz="13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Источник</a:t>
            </a:r>
            <a:r>
              <a:rPr lang="ru-RU" sz="1300" dirty="0">
                <a:solidFill>
                  <a:srgbClr val="002060"/>
                </a:solidFill>
                <a:latin typeface="Arial" charset="0"/>
                <a:cs typeface="Arial" charset="0"/>
              </a:rPr>
              <a:t>: https://petrsu.ru/structure/297/kafedrainformatsionn#t20c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427" y="785734"/>
            <a:ext cx="9042573" cy="60939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00" dirty="0"/>
              <a:t>4.4. Выпускник, освоивший программу </a:t>
            </a:r>
            <a:r>
              <a:rPr lang="ru-RU" sz="500" dirty="0" err="1"/>
              <a:t>бакалавриата</a:t>
            </a:r>
            <a:r>
              <a:rPr lang="ru-RU" sz="500" dirty="0"/>
              <a:t>, в соответствии с видом (видами) профессиональной деятельности, на который (которые) ориентирована программа </a:t>
            </a:r>
            <a:r>
              <a:rPr lang="ru-RU" sz="500" dirty="0" err="1"/>
              <a:t>бакалавриата</a:t>
            </a:r>
            <a:r>
              <a:rPr lang="ru-RU" sz="500" dirty="0"/>
              <a:t>, должен быть готов решать следующие профессиональные задачи:</a:t>
            </a:r>
          </a:p>
          <a:p>
            <a:endParaRPr lang="ru-RU" sz="500" dirty="0"/>
          </a:p>
          <a:p>
            <a:r>
              <a:rPr lang="ru-RU" sz="500" dirty="0"/>
              <a:t>производственно-технологическая деятельность:</a:t>
            </a:r>
          </a:p>
          <a:p>
            <a:endParaRPr lang="ru-RU" sz="500" dirty="0"/>
          </a:p>
          <a:p>
            <a:r>
              <a:rPr lang="ru-RU" sz="500" dirty="0"/>
              <a:t>освоение и применение средств автоматизированного проектирования, разработки, тестирования и сопровождения программного обеспечения;</a:t>
            </a:r>
          </a:p>
          <a:p>
            <a:endParaRPr lang="ru-RU" sz="500" dirty="0"/>
          </a:p>
          <a:p>
            <a:r>
              <a:rPr lang="ru-RU" sz="500" dirty="0">
                <a:solidFill>
                  <a:srgbClr val="FF0000"/>
                </a:solidFill>
              </a:rPr>
              <a:t>освоение и применение методов и инструментальных средств управления инженерной деятельностью и процессами жизненного цикла программного обеспечения;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использование типовых методов для контроля, оценки и обеспечения качества программной продукции;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обеспечение соответствия разрабатываемого программного обеспечения и технической документации российским и международным стандартам, техническим условиям, ведомственным нормативным документам и стандартам предприятия;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взаимодействие с заказчиком в процессе выполнения программного проекта;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участие в процессах разработки программного обеспечения;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участие в создании технической документации по результатам выполнения работ;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организационно-управленческая деятельность: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участие в составлении технической документации (графиков работ, инструкций, планов, смет, заявок на материалы, оборудование, программное обеспечение) и установленной отчетности по утвержденным формам;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планирование и организация собственной работы;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планирование и координация работ по настройке и сопровождению программного продукта;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организация работы малых коллективов исполнителей программного проекта;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>
                <a:solidFill>
                  <a:srgbClr val="FF0000"/>
                </a:solidFill>
              </a:rPr>
              <a:t>участие в проведении технико-экономического обоснования программных проектов;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 err="1">
                <a:solidFill>
                  <a:srgbClr val="FF0000"/>
                </a:solidFill>
              </a:rPr>
              <a:t>сервисно</a:t>
            </a:r>
            <a:r>
              <a:rPr lang="ru-RU" sz="500" dirty="0">
                <a:solidFill>
                  <a:srgbClr val="FF0000"/>
                </a:solidFill>
              </a:rPr>
              <a:t>-эксплуатационная деятельность:</a:t>
            </a:r>
          </a:p>
          <a:p>
            <a:endParaRPr lang="ru-RU" sz="500" dirty="0">
              <a:solidFill>
                <a:srgbClr val="FF0000"/>
              </a:solidFill>
            </a:endParaRPr>
          </a:p>
          <a:p>
            <a:r>
              <a:rPr lang="ru-RU" sz="500" dirty="0"/>
              <a:t>ввод в эксплуатацию программного обеспечения (инсталляция, настройка параметров, адаптация, администрирование);</a:t>
            </a:r>
          </a:p>
          <a:p>
            <a:endParaRPr lang="ru-RU" sz="500" dirty="0"/>
          </a:p>
          <a:p>
            <a:r>
              <a:rPr lang="ru-RU" sz="500" dirty="0"/>
              <a:t>профилактическое и корректирующее сопровождение программного продукта в процессе эксплуатации;</a:t>
            </a:r>
          </a:p>
          <a:p>
            <a:endParaRPr lang="ru-RU" sz="500" dirty="0"/>
          </a:p>
          <a:p>
            <a:r>
              <a:rPr lang="ru-RU" sz="500" dirty="0"/>
              <a:t>обучение и консультирование пользователей по работе с программной системой;</a:t>
            </a:r>
          </a:p>
          <a:p>
            <a:endParaRPr lang="ru-RU" sz="500" dirty="0"/>
          </a:p>
          <a:p>
            <a:r>
              <a:rPr lang="ru-RU" sz="500" dirty="0"/>
              <a:t>составление частного технического задания на разработку программного продукта;</a:t>
            </a:r>
          </a:p>
          <a:p>
            <a:endParaRPr lang="ru-RU" sz="500" dirty="0"/>
          </a:p>
          <a:p>
            <a:r>
              <a:rPr lang="ru-RU" sz="500" dirty="0"/>
              <a:t>научно-исследовательская деятельность:</a:t>
            </a:r>
          </a:p>
          <a:p>
            <a:endParaRPr lang="ru-RU" sz="500" dirty="0"/>
          </a:p>
          <a:p>
            <a:r>
              <a:rPr lang="ru-RU" sz="500" dirty="0"/>
              <a:t>участие в проведении научных исследований (экспериментов, наблюдений и количественных измерений), связанных с объектами профессиональной деятельности (программными продуктами, проектами, процессами, методами и инструментами программной инженерии), в соответствии с утвержденными заданиями и методиками;</a:t>
            </a:r>
          </a:p>
          <a:p>
            <a:endParaRPr lang="ru-RU" sz="500" dirty="0"/>
          </a:p>
          <a:p>
            <a:r>
              <a:rPr lang="ru-RU" sz="500" dirty="0"/>
              <a:t>построение моделей объектов профессиональной деятельности с использованием инструментальных средств компьютерного моделирования;</a:t>
            </a:r>
          </a:p>
          <a:p>
            <a:endParaRPr lang="ru-RU" sz="500" dirty="0"/>
          </a:p>
          <a:p>
            <a:r>
              <a:rPr lang="ru-RU" sz="500" dirty="0"/>
              <a:t>составление описания проводимых исследований, подготовка данных для составления обзоров и отчетов;</a:t>
            </a:r>
          </a:p>
          <a:p>
            <a:endParaRPr lang="ru-RU" sz="500" dirty="0"/>
          </a:p>
          <a:p>
            <a:r>
              <a:rPr lang="ru-RU" sz="500" dirty="0"/>
              <a:t>аналитическая деятельность:</a:t>
            </a:r>
          </a:p>
          <a:p>
            <a:endParaRPr lang="ru-RU" sz="500" dirty="0"/>
          </a:p>
          <a:p>
            <a:r>
              <a:rPr lang="ru-RU" sz="500" dirty="0"/>
              <a:t>сбор и анализ требований заказчика к программному продукту;</a:t>
            </a:r>
          </a:p>
          <a:p>
            <a:endParaRPr lang="ru-RU" sz="500" dirty="0"/>
          </a:p>
          <a:p>
            <a:r>
              <a:rPr lang="ru-RU" sz="500" dirty="0"/>
              <a:t>формализация предметной области программного проекта по результатам технического задания и экспресс-обследования;</a:t>
            </a:r>
          </a:p>
          <a:p>
            <a:endParaRPr lang="ru-RU" sz="500" dirty="0"/>
          </a:p>
          <a:p>
            <a:r>
              <a:rPr lang="ru-RU" sz="500" dirty="0"/>
              <a:t>содействие заказчику в оценке и выборе вариантов программного обеспечения;</a:t>
            </a:r>
          </a:p>
          <a:p>
            <a:endParaRPr lang="ru-RU" sz="500" dirty="0"/>
          </a:p>
          <a:p>
            <a:r>
              <a:rPr lang="ru-RU" sz="500" dirty="0"/>
              <a:t>участие в составлении коммерческого предложения заказчику, подготовке презентации и согласовании пакета договорных документов;</a:t>
            </a:r>
          </a:p>
          <a:p>
            <a:endParaRPr lang="ru-RU" sz="500" dirty="0"/>
          </a:p>
          <a:p>
            <a:r>
              <a:rPr lang="ru-RU" sz="500" dirty="0"/>
              <a:t>проектная деятельность:</a:t>
            </a:r>
          </a:p>
          <a:p>
            <a:endParaRPr lang="ru-RU" sz="500" dirty="0"/>
          </a:p>
          <a:p>
            <a:r>
              <a:rPr lang="ru-RU" sz="500" dirty="0"/>
              <a:t>участие в проектировании компонентов программного продукта в объеме, достаточном для их конструирования в рамках поставленного задания;</a:t>
            </a:r>
          </a:p>
          <a:p>
            <a:endParaRPr lang="ru-RU" sz="500" dirty="0"/>
          </a:p>
          <a:p>
            <a:r>
              <a:rPr lang="ru-RU" sz="500" dirty="0"/>
              <a:t>создание компонент программного обеспечения (кодирование, отладка, модульное и интеграционное тестирование);</a:t>
            </a:r>
          </a:p>
          <a:p>
            <a:endParaRPr lang="ru-RU" sz="500" dirty="0"/>
          </a:p>
          <a:p>
            <a:r>
              <a:rPr lang="ru-RU" sz="500" dirty="0"/>
              <a:t>выполнение измерений и </a:t>
            </a:r>
            <a:r>
              <a:rPr lang="ru-RU" sz="500" dirty="0" err="1"/>
              <a:t>рефакторинг</a:t>
            </a:r>
            <a:r>
              <a:rPr lang="ru-RU" sz="500" dirty="0"/>
              <a:t> кода в соответствии с планом;</a:t>
            </a:r>
          </a:p>
          <a:p>
            <a:endParaRPr lang="ru-RU" sz="500" dirty="0"/>
          </a:p>
          <a:p>
            <a:r>
              <a:rPr lang="ru-RU" sz="500" dirty="0"/>
              <a:t>участие в интеграции компонент программного продукта;</a:t>
            </a:r>
          </a:p>
          <a:p>
            <a:endParaRPr lang="ru-RU" sz="500" dirty="0"/>
          </a:p>
          <a:p>
            <a:r>
              <a:rPr lang="ru-RU" sz="500" dirty="0"/>
              <a:t>разработка тестового окружения, создание тестовых сценариев;</a:t>
            </a:r>
          </a:p>
          <a:p>
            <a:endParaRPr lang="ru-RU" sz="500" dirty="0"/>
          </a:p>
          <a:p>
            <a:r>
              <a:rPr lang="ru-RU" sz="500" dirty="0"/>
              <a:t>разработка и оформление эскизной, технической и рабочей проектной документации;</a:t>
            </a:r>
          </a:p>
          <a:p>
            <a:endParaRPr lang="ru-RU" sz="500" dirty="0"/>
          </a:p>
          <a:p>
            <a:r>
              <a:rPr lang="ru-RU" sz="500" dirty="0"/>
              <a:t>педагогическая деятельность:</a:t>
            </a:r>
          </a:p>
          <a:p>
            <a:endParaRPr lang="ru-RU" sz="500" dirty="0"/>
          </a:p>
          <a:p>
            <a:r>
              <a:rPr lang="ru-RU" sz="500" dirty="0"/>
              <a:t>проведение обучения и аттестации пользователей программных систем;</a:t>
            </a:r>
          </a:p>
          <a:p>
            <a:endParaRPr lang="ru-RU" sz="500" dirty="0"/>
          </a:p>
          <a:p>
            <a:r>
              <a:rPr lang="ru-RU" sz="500" dirty="0"/>
              <a:t>участие в разработке методик обучения технического персонала и пособий по применению программных систем.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36" y="829833"/>
            <a:ext cx="8278102" cy="4770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…</a:t>
            </a:r>
          </a:p>
          <a:p>
            <a:r>
              <a:rPr lang="ru-RU" sz="1600" dirty="0"/>
              <a:t>3.4. Выпускник, освоивший образовательную программу, должен обладать профессиональными</a:t>
            </a:r>
          </a:p>
          <a:p>
            <a:r>
              <a:rPr lang="ru-RU" sz="1600" dirty="0"/>
              <a:t>компетенциями (далее - ПК), соответствующими основным видам деятельности:</a:t>
            </a:r>
          </a:p>
          <a:p>
            <a:r>
              <a:rPr lang="ru-RU" sz="1600" dirty="0"/>
              <a:t>3.4.1. Разработка модулей программного обеспечения для компьютерных систем:</a:t>
            </a:r>
          </a:p>
          <a:p>
            <a:r>
              <a:rPr lang="ru-RU" sz="1600" dirty="0"/>
              <a:t>ПК 1.1. Формировать алгоритмы разработки программных модулей в соответствии с </a:t>
            </a:r>
            <a:r>
              <a:rPr lang="ru-RU" sz="1600" b="1" dirty="0" smtClean="0"/>
              <a:t>техническим заданием</a:t>
            </a:r>
            <a:r>
              <a:rPr lang="ru-RU" sz="1600" dirty="0"/>
              <a:t>.</a:t>
            </a:r>
          </a:p>
          <a:p>
            <a:r>
              <a:rPr lang="ru-RU" sz="1600" dirty="0"/>
              <a:t>ПК 1.2. Разрабатывать программные модули в соответствии с </a:t>
            </a:r>
            <a:r>
              <a:rPr lang="ru-RU" sz="1600" b="1" dirty="0"/>
              <a:t>техническим заданием.</a:t>
            </a:r>
          </a:p>
          <a:p>
            <a:r>
              <a:rPr lang="ru-RU" sz="1600" dirty="0"/>
              <a:t>ПК 1.3. Выполнять отладку программных модулей с использованием </a:t>
            </a:r>
            <a:r>
              <a:rPr lang="ru-RU" sz="1600" dirty="0" smtClean="0"/>
              <a:t>специализированных программных </a:t>
            </a:r>
            <a:r>
              <a:rPr lang="ru-RU" sz="1600" dirty="0"/>
              <a:t>средств.</a:t>
            </a:r>
          </a:p>
          <a:p>
            <a:r>
              <a:rPr lang="ru-RU" sz="1600" dirty="0"/>
              <a:t>ПК 1.4. Выполнять тестирование программных модулей.</a:t>
            </a:r>
          </a:p>
          <a:p>
            <a:r>
              <a:rPr lang="ru-RU" sz="1600" dirty="0"/>
              <a:t>ПК 1.5. Осуществлять </a:t>
            </a:r>
            <a:r>
              <a:rPr lang="ru-RU" sz="1600" dirty="0" err="1"/>
              <a:t>рефакторинг</a:t>
            </a:r>
            <a:r>
              <a:rPr lang="ru-RU" sz="1600" dirty="0"/>
              <a:t> и оптимизацию программного кода.</a:t>
            </a:r>
          </a:p>
          <a:p>
            <a:r>
              <a:rPr lang="ru-RU" sz="1600" dirty="0"/>
              <a:t>ПК 1.6. Разрабатывать модули программного обеспечения для мобильных платформ.</a:t>
            </a:r>
          </a:p>
          <a:p>
            <a:r>
              <a:rPr lang="ru-RU" sz="1600" dirty="0"/>
              <a:t>3.4.2. Осуществление интеграции программных модулей</a:t>
            </a:r>
            <a:r>
              <a:rPr lang="ru-RU" sz="1600" dirty="0" smtClean="0"/>
              <a:t>:</a:t>
            </a:r>
          </a:p>
          <a:p>
            <a:r>
              <a:rPr lang="ru-RU" sz="1600" dirty="0"/>
              <a:t>ПК 2.1. Разрабатывать требования к программным модулям на основе анализа </a:t>
            </a:r>
            <a:r>
              <a:rPr lang="ru-RU" sz="1600" b="1" dirty="0"/>
              <a:t>проектной </a:t>
            </a:r>
            <a:r>
              <a:rPr lang="ru-RU" sz="1600" b="1" dirty="0" smtClean="0"/>
              <a:t>и технической </a:t>
            </a:r>
            <a:r>
              <a:rPr lang="ru-RU" sz="1600" b="1" dirty="0"/>
              <a:t>документации </a:t>
            </a:r>
            <a:r>
              <a:rPr lang="ru-RU" sz="1600" dirty="0"/>
              <a:t>на предмет взаимодействия компонент.</a:t>
            </a:r>
            <a:endParaRPr lang="ru-RU" sz="1600" dirty="0" smtClean="0"/>
          </a:p>
          <a:p>
            <a:r>
              <a:rPr lang="ru-RU" sz="1600" dirty="0" smtClean="0"/>
              <a:t>…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53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	</a:t>
            </a:r>
            <a:r>
              <a:rPr lang="ru-RU" sz="1600" dirty="0" smtClean="0"/>
              <a:t>Согласно </a:t>
            </a:r>
            <a:r>
              <a:rPr lang="ru-RU" sz="1600" dirty="0" err="1"/>
              <a:t>PMBoK</a:t>
            </a:r>
            <a:r>
              <a:rPr lang="ru-RU" sz="1600" dirty="0"/>
              <a:t>, классификация участников проекта такова:</a:t>
            </a:r>
          </a:p>
          <a:p>
            <a:pPr marL="0" indent="0">
              <a:buNone/>
            </a:pP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Менеджер проекта – человек, ответственный за управление </a:t>
            </a:r>
            <a:r>
              <a:rPr lang="ru-RU" sz="1600" dirty="0" smtClean="0"/>
              <a:t>проектом;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Заказчик – человек или компания, планирующая использовать продукт (уровней заказчиков может быть несколько</a:t>
            </a:r>
            <a:r>
              <a:rPr lang="ru-RU" sz="1600" dirty="0" smtClean="0"/>
              <a:t>);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Исполнитель – компания, обязавшаяся реализовать </a:t>
            </a:r>
            <a:r>
              <a:rPr lang="ru-RU" sz="1600" dirty="0" smtClean="0"/>
              <a:t>проект;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Проектная команда – группа людей, выполняющих проектные </a:t>
            </a:r>
            <a:r>
              <a:rPr lang="ru-RU" sz="1600" dirty="0" smtClean="0"/>
              <a:t>работы;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Команда управления проектом – люди из проектной команды, занимающиеся операциями по </a:t>
            </a:r>
            <a:r>
              <a:rPr lang="ru-RU" sz="1600" dirty="0" smtClean="0"/>
              <a:t>проект-менеджменту;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Спонсор – человек или компания, предоставляющая средства (денежные или натуральные) для </a:t>
            </a:r>
            <a:r>
              <a:rPr lang="ru-RU" sz="1600" dirty="0" smtClean="0"/>
              <a:t>проекта;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Источники влияния – люди или организации, не связанные напрямую с получением или применением продукта, но способные оказать положительное или отрицательное воздействие на реализацию </a:t>
            </a:r>
            <a:r>
              <a:rPr lang="ru-RU" sz="1600" dirty="0" smtClean="0"/>
              <a:t>проекта;</a:t>
            </a:r>
            <a:endParaRPr lang="ru-RU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Офис управления проектом – офис исполнителя (если он несет косвенную или прямую ответственность за результаты проекта, он может быть его участником</a:t>
            </a:r>
            <a:r>
              <a:rPr lang="ru-RU" sz="16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400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 smtClean="0"/>
              <a:t>Всего </a:t>
            </a:r>
            <a:r>
              <a:rPr lang="ru-RU" dirty="0" err="1"/>
              <a:t>PMBoK</a:t>
            </a:r>
            <a:r>
              <a:rPr lang="ru-RU" dirty="0"/>
              <a:t> указывает на три основных документа. Каждый из них выполняет свою конкретную функцию: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Устав проекта – документ, официально авторизующий </a:t>
            </a:r>
            <a:r>
              <a:rPr lang="ru-RU" dirty="0" smtClean="0"/>
              <a:t>проект;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Описание содержания проекта – документ, в который включены описания всех планируемых работ и результаты поставки, необходимые к </a:t>
            </a:r>
            <a:r>
              <a:rPr lang="ru-RU" dirty="0" smtClean="0"/>
              <a:t>выполнению;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План управления проектом – документ, описывающий ход выполнения проектных </a:t>
            </a:r>
            <a:r>
              <a:rPr lang="ru-RU" dirty="0" smtClean="0"/>
              <a:t>работ.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5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 numCol="2"/>
          <a:lstStyle/>
          <a:p>
            <a:pPr marL="0" indent="0">
              <a:buNone/>
            </a:pPr>
            <a:r>
              <a:rPr lang="en-US" sz="1800" dirty="0" smtClean="0"/>
              <a:t>	</a:t>
            </a:r>
            <a:r>
              <a:rPr lang="ru-RU" sz="1800" b="1" dirty="0" smtClean="0"/>
              <a:t>Методы </a:t>
            </a:r>
            <a:r>
              <a:rPr lang="ru-RU" sz="1800" b="1" dirty="0" err="1"/>
              <a:t>PMBoK</a:t>
            </a:r>
            <a:r>
              <a:rPr lang="ru-RU" sz="1800" b="1" dirty="0" smtClean="0"/>
              <a:t>: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Управление освоенным объемом (EVM-метод)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Выравнивание ресурсов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Оценка «снизу вверх»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Быстрый подход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Древо решений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допущений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набегающей волны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сети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Мозговой штурм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Оценка и анализ программ (PERT-метод)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Монте-Карло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</a:t>
            </a:r>
            <a:r>
              <a:rPr lang="ru-RU" sz="1800" dirty="0" err="1"/>
              <a:t>Дельфи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отклонений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«операции в узлах» (PDM-метод)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SWOT-анализ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критической цепи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критического пути (CPM-метод)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Декомпозиция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ожидаемого денежного значения (EMV-метод)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чувствительности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Метод освоенного объема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Анализ характера и последствий отказов (FMEA-метод)</a:t>
            </a:r>
          </a:p>
        </p:txBody>
      </p:sp>
    </p:spTree>
    <p:extLst>
      <p:ext uri="{BB962C8B-B14F-4D97-AF65-F5344CB8AC3E}">
        <p14:creationId xmlns:p14="http://schemas.microsoft.com/office/powerpoint/2010/main" val="31158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 numCol="2"/>
          <a:lstStyle/>
          <a:p>
            <a:pPr marL="0" indent="0">
              <a:buNone/>
            </a:pPr>
            <a:r>
              <a:rPr lang="en-US" sz="1800" dirty="0" smtClean="0"/>
              <a:t>	</a:t>
            </a:r>
            <a:r>
              <a:rPr lang="ru-RU" sz="1800" b="1" dirty="0" smtClean="0"/>
              <a:t>Инструменты </a:t>
            </a:r>
            <a:r>
              <a:rPr lang="ru-RU" sz="1800" b="1" dirty="0" err="1"/>
              <a:t>PMBoK</a:t>
            </a:r>
            <a:r>
              <a:rPr lang="ru-RU" sz="1800" b="1" dirty="0" smtClean="0"/>
              <a:t>:</a:t>
            </a:r>
            <a:endParaRPr lang="en-US" sz="1800" b="1" dirty="0" smtClean="0"/>
          </a:p>
          <a:p>
            <a:pPr marL="0" indent="0">
              <a:buNone/>
            </a:pP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Система управления конфигурацией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Система управления изменениями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Сетевая модель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Матрица вероятности и воздействия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Диаграмма Парето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Расписание контрольных событий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Система санкционирования выполненных работ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Расписание </a:t>
            </a:r>
            <a:r>
              <a:rPr lang="ru-RU" sz="1800" dirty="0"/>
              <a:t>контрольных событий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Диаграмма </a:t>
            </a:r>
            <a:r>
              <a:rPr lang="ru-RU" sz="1800" dirty="0" err="1"/>
              <a:t>Ганта</a:t>
            </a:r>
            <a:endParaRPr lang="ru-RU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Матрица ответственности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Информационная система управления проектами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Иерархическая структура рисков</a:t>
            </a:r>
          </a:p>
        </p:txBody>
      </p:sp>
    </p:spTree>
    <p:extLst>
      <p:ext uri="{BB962C8B-B14F-4D97-AF65-F5344CB8AC3E}">
        <p14:creationId xmlns:p14="http://schemas.microsoft.com/office/powerpoint/2010/main" val="38296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673552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Организация работ по Созданию АС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682581"/>
            <a:ext cx="8277114" cy="596291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Однако </a:t>
            </a:r>
            <a:r>
              <a:rPr lang="en-US" dirty="0" smtClean="0"/>
              <a:t>PMBOK</a:t>
            </a:r>
            <a:r>
              <a:rPr lang="ru-RU" dirty="0" smtClean="0"/>
              <a:t> – свод знаний который </a:t>
            </a:r>
            <a:r>
              <a:rPr lang="ru-RU" i="1" dirty="0" smtClean="0"/>
              <a:t>в ряде случаев 	</a:t>
            </a:r>
            <a:r>
              <a:rPr lang="ru-RU" dirty="0" smtClean="0"/>
              <a:t>необходимо дополнять методиками гибкой разработки.</a:t>
            </a:r>
            <a:endParaRPr lang="en-US" i="1" dirty="0" smtClean="0"/>
          </a:p>
        </p:txBody>
      </p:sp>
      <p:pic>
        <p:nvPicPr>
          <p:cNvPr id="2050" name="Picture 2" descr="https://theagileblueprint.files.wordpress.com/2014/07/agile-framework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" t="14739" r="3047" b="2758"/>
          <a:stretch/>
        </p:blipFill>
        <p:spPr bwMode="auto">
          <a:xfrm>
            <a:off x="783610" y="1477870"/>
            <a:ext cx="7868992" cy="52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Резюме проектной Части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1416676"/>
            <a:ext cx="8277114" cy="5441324"/>
          </a:xfrm>
        </p:spPr>
        <p:txBody>
          <a:bodyPr/>
          <a:lstStyle/>
          <a:p>
            <a:r>
              <a:rPr lang="ru-RU" sz="1800" dirty="0" smtClean="0"/>
              <a:t>… создать части системы не значит создать систему … </a:t>
            </a:r>
          </a:p>
          <a:p>
            <a:r>
              <a:rPr lang="ru-RU" sz="1800" dirty="0" smtClean="0"/>
              <a:t>… проект – ограниченное во времени нацеленное на уникальный результат мероприятие …</a:t>
            </a:r>
          </a:p>
          <a:p>
            <a:r>
              <a:rPr lang="ru-RU" sz="1800" dirty="0" smtClean="0"/>
              <a:t>… управление проектом – профессиональная деятельности …</a:t>
            </a:r>
            <a:endParaRPr lang="ru-RU" sz="1800" dirty="0"/>
          </a:p>
          <a:p>
            <a:r>
              <a:rPr lang="ru-RU" sz="1800" dirty="0" smtClean="0"/>
              <a:t>… </a:t>
            </a:r>
            <a:r>
              <a:rPr lang="en-US" sz="1800" dirty="0" err="1" smtClean="0"/>
              <a:t>PMBoK</a:t>
            </a:r>
            <a:r>
              <a:rPr lang="ru-RU" sz="1800" dirty="0" smtClean="0"/>
              <a:t> – набор инструментов (не технология) …</a:t>
            </a:r>
          </a:p>
        </p:txBody>
      </p:sp>
    </p:spTree>
    <p:extLst>
      <p:ext uri="{BB962C8B-B14F-4D97-AF65-F5344CB8AC3E}">
        <p14:creationId xmlns:p14="http://schemas.microsoft.com/office/powerpoint/2010/main" val="3711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rgbClr val="000078"/>
                </a:solidFill>
              </a:rPr>
              <a:t>Термин </a:t>
            </a:r>
            <a:r>
              <a:rPr lang="ru-RU" sz="2400" b="1" dirty="0" smtClean="0">
                <a:solidFill>
                  <a:srgbClr val="000078"/>
                </a:solidFill>
              </a:rPr>
              <a:t>№</a:t>
            </a:r>
            <a:r>
              <a:rPr lang="ru-RU" sz="2400" b="1" dirty="0">
                <a:solidFill>
                  <a:srgbClr val="000078"/>
                </a:solidFill>
              </a:rPr>
              <a:t>1</a:t>
            </a: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374" y="1640093"/>
            <a:ext cx="7662928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Инженер </a:t>
            </a:r>
            <a:r>
              <a:rPr lang="ru-RU" sz="2400" dirty="0"/>
              <a:t>(</a:t>
            </a:r>
            <a:r>
              <a:rPr lang="ru-RU" sz="2400" u="sng" dirty="0">
                <a:hlinkClick r:id="rId3" tooltip="Французский язык"/>
              </a:rPr>
              <a:t>фр.</a:t>
            </a:r>
            <a:r>
              <a:rPr lang="ru-RU" sz="2400" dirty="0"/>
              <a:t> </a:t>
            </a:r>
            <a:r>
              <a:rPr lang="ru-RU" sz="2400" dirty="0" err="1"/>
              <a:t>ing?nieur</a:t>
            </a:r>
            <a:r>
              <a:rPr lang="ru-RU" sz="2400" dirty="0"/>
              <a:t>, от </a:t>
            </a:r>
            <a:r>
              <a:rPr lang="ru-RU" sz="2400" u="sng" dirty="0">
                <a:hlinkClick r:id="rId4" tooltip="Латинский язык"/>
              </a:rPr>
              <a:t>лат.</a:t>
            </a:r>
            <a:r>
              <a:rPr lang="ru-RU" sz="2400" dirty="0"/>
              <a:t> </a:t>
            </a:r>
            <a:r>
              <a:rPr lang="ru-RU" sz="2400" dirty="0" err="1"/>
              <a:t>ingenium</a:t>
            </a:r>
            <a:r>
              <a:rPr lang="ru-RU" sz="2400" dirty="0"/>
              <a:t> — способность, изобретательность)</a:t>
            </a:r>
            <a:r>
              <a:rPr lang="ru-RU" sz="2400" b="1" dirty="0"/>
              <a:t> – </a:t>
            </a:r>
            <a:r>
              <a:rPr lang="ru-RU" sz="2400" dirty="0"/>
              <a:t>это специалист с </a:t>
            </a:r>
            <a:r>
              <a:rPr lang="ru-RU" sz="2400" dirty="0" smtClean="0"/>
              <a:t>техническим </a:t>
            </a:r>
            <a:r>
              <a:rPr lang="ru-RU" sz="2400" dirty="0"/>
              <a:t>образованием, применяющий научные знания для решения технических задач управления процессом, создания технических систем, проектирования, организации производства, внедрения в него научно-технических достижений.</a:t>
            </a:r>
            <a:endParaRPr lang="ru-R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53374" y="5344732"/>
            <a:ext cx="7662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Библиографическая ссылка на статью: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err="1"/>
              <a:t>Бедник</a:t>
            </a:r>
            <a:r>
              <a:rPr lang="ru-RU" sz="1400" dirty="0"/>
              <a:t> В.С., </a:t>
            </a:r>
            <a:r>
              <a:rPr lang="ru-RU" sz="1400" dirty="0" err="1"/>
              <a:t>Акобян</a:t>
            </a:r>
            <a:r>
              <a:rPr lang="ru-RU" sz="1400" dirty="0"/>
              <a:t> Г.В. Сущность инженерной деятельности // Современные научные исследования и инновации. 2016. № 12 [Электронный ресурс]. URL: http://web.snauka.ru/issues/2016/12/76744 (дата обращения: 25.03.2019).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566670" y="2096814"/>
            <a:ext cx="8407468" cy="2835794"/>
          </a:xfrm>
          <a:prstGeom prst="rect">
            <a:avLst/>
          </a:prstGeom>
          <a:solidFill>
            <a:srgbClr val="F9E383"/>
          </a:solidFill>
          <a:ln w="444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403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4076700" y="3152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3990975" y="310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2400">
              <a:latin typeface="Times New Roman" panose="02020603050405020304" pitchFamily="18" charset="0"/>
            </a:endParaRPr>
          </a:p>
        </p:txBody>
      </p:sp>
      <p:sp>
        <p:nvSpPr>
          <p:cNvPr id="3077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532709" y="250825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Термин №2</a:t>
            </a:r>
            <a:endParaRPr lang="ru-RU" sz="2400" b="1" dirty="0">
              <a:solidFill>
                <a:srgbClr val="000078"/>
              </a:solidFill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1970467" y="631825"/>
            <a:ext cx="7003671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081" name="Rectangle 79"/>
          <p:cNvSpPr>
            <a:spLocks noChangeArrowheads="1"/>
          </p:cNvSpPr>
          <p:nvPr/>
        </p:nvSpPr>
        <p:spPr bwMode="auto">
          <a:xfrm>
            <a:off x="7308850" y="188913"/>
            <a:ext cx="166528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en-US" sz="1600" b="1" dirty="0">
              <a:solidFill>
                <a:srgbClr val="9C3100"/>
              </a:solidFill>
            </a:endParaRPr>
          </a:p>
        </p:txBody>
      </p:sp>
      <p:sp>
        <p:nvSpPr>
          <p:cNvPr id="12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539215"/>
            <a:ext cx="7992120" cy="4392488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b="1" dirty="0"/>
              <a:t>Автоматизированная система управления предприятием (АСУП)</a:t>
            </a:r>
            <a:r>
              <a:rPr lang="ru-RU" sz="2400" dirty="0"/>
              <a:t> — комплекс программных, технических, информационных, лингвистических, организационно-технологических средств и действий квалифицированного персонала, предназначенный для решения задач планирования и управления различными видами деятельности предприятия</a:t>
            </a:r>
            <a:r>
              <a:rPr lang="ru-RU" sz="2400" dirty="0" smtClean="0"/>
              <a:t>.</a:t>
            </a:r>
          </a:p>
          <a:p>
            <a:pPr>
              <a:defRPr/>
            </a:pP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К </a:t>
            </a:r>
            <a:r>
              <a:rPr lang="ru-RU" sz="2400" dirty="0"/>
              <a:t>категории АСУП принято относить реализации методологий </a:t>
            </a:r>
            <a:r>
              <a:rPr lang="ru-RU" sz="2400" dirty="0">
                <a:hlinkClick r:id="rId3" tooltip="MRP"/>
              </a:rPr>
              <a:t>MRP</a:t>
            </a:r>
            <a:r>
              <a:rPr lang="ru-RU" sz="2400" dirty="0"/>
              <a:t> и </a:t>
            </a:r>
            <a:r>
              <a:rPr lang="ru-RU" sz="2400" dirty="0">
                <a:hlinkClick r:id="rId4" tooltip="ERP"/>
              </a:rPr>
              <a:t>ERP</a:t>
            </a:r>
            <a:r>
              <a:rPr lang="ru-RU" sz="2400" dirty="0"/>
              <a:t>.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929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 flipV="1">
            <a:off x="1815921" y="640610"/>
            <a:ext cx="6932792" cy="9301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99" name="Line 11"/>
          <p:cNvSpPr>
            <a:spLocks noChangeShapeType="1"/>
          </p:cNvSpPr>
          <p:nvPr/>
        </p:nvSpPr>
        <p:spPr bwMode="auto">
          <a:xfrm>
            <a:off x="8748713" y="1062037"/>
            <a:ext cx="0" cy="5030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1" name="Rectangle 7"/>
          <p:cNvSpPr>
            <a:spLocks noGrp="1" noChangeArrowheads="1"/>
          </p:cNvSpPr>
          <p:nvPr>
            <p:ph idx="1"/>
          </p:nvPr>
        </p:nvSpPr>
        <p:spPr>
          <a:xfrm>
            <a:off x="683568" y="1539215"/>
            <a:ext cx="7992120" cy="4392488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b="1" dirty="0"/>
              <a:t>Автоматизированная система управления предприятием (АСУП)</a:t>
            </a:r>
            <a:r>
              <a:rPr lang="ru-RU" sz="2400" dirty="0"/>
              <a:t> — комплекс программных, технических, информационных, лингвистических, организационно-технологических средств и действий квалифицированного персонала, предназначенный для решения задач планирования и управления различными видами деятельности предприятия</a:t>
            </a:r>
            <a:r>
              <a:rPr lang="ru-RU" sz="2400" dirty="0" smtClean="0"/>
              <a:t>.</a:t>
            </a:r>
          </a:p>
          <a:p>
            <a:pPr>
              <a:defRPr/>
            </a:pPr>
            <a:endParaRPr lang="ru-RU" sz="2400" dirty="0" smtClean="0"/>
          </a:p>
          <a:p>
            <a:pPr>
              <a:defRPr/>
            </a:pPr>
            <a:r>
              <a:rPr lang="ru-RU" sz="2400" dirty="0" smtClean="0"/>
              <a:t>К </a:t>
            </a:r>
            <a:r>
              <a:rPr lang="ru-RU" sz="2400" dirty="0"/>
              <a:t>категории АСУП принято относить реализации методологий </a:t>
            </a:r>
            <a:r>
              <a:rPr lang="ru-RU" sz="2400" dirty="0">
                <a:hlinkClick r:id="rId3" tooltip="MRP"/>
              </a:rPr>
              <a:t>MRP</a:t>
            </a:r>
            <a:r>
              <a:rPr lang="ru-RU" sz="2400" dirty="0"/>
              <a:t> и </a:t>
            </a:r>
            <a:r>
              <a:rPr lang="ru-RU" sz="2400" dirty="0">
                <a:hlinkClick r:id="rId4" tooltip="ERP"/>
              </a:rPr>
              <a:t>ERP</a:t>
            </a:r>
            <a:r>
              <a:rPr lang="ru-RU" sz="2400" dirty="0"/>
              <a:t>.</a:t>
            </a:r>
            <a:endParaRPr lang="ru-RU" altLang="ru-RU" sz="20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48619" y="284802"/>
            <a:ext cx="577614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0078"/>
                </a:solidFill>
              </a:rPr>
              <a:t>Термин №2</a:t>
            </a:r>
            <a:endParaRPr lang="ru-RU" sz="2400" b="1" dirty="0">
              <a:solidFill>
                <a:srgbClr val="000078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47902222"/>
              </p:ext>
            </p:extLst>
          </p:nvPr>
        </p:nvGraphicFramePr>
        <p:xfrm>
          <a:off x="244700" y="695459"/>
          <a:ext cx="8165204" cy="575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06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14_шаблон">
  <a:themeElements>
    <a:clrScheme name="914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914_шабло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0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914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19331</TotalTime>
  <Words>3266</Words>
  <Application>Microsoft Office PowerPoint</Application>
  <PresentationFormat>Экран (4:3)</PresentationFormat>
  <Paragraphs>724</Paragraphs>
  <Slides>65</Slides>
  <Notes>50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914_шаблон</vt:lpstr>
      <vt:lpstr>Visio</vt:lpstr>
      <vt:lpstr>Презентация PowerPoint</vt:lpstr>
      <vt:lpstr>План рассказа</vt:lpstr>
      <vt:lpstr>Презентация PowerPoint</vt:lpstr>
      <vt:lpstr>Часть 2 из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Жизненный цикл АС (ГОСТ 34.601-90)</vt:lpstr>
      <vt:lpstr>Презентация PowerPoint</vt:lpstr>
      <vt:lpstr>Часть 3 из 5</vt:lpstr>
      <vt:lpstr>ИТшники</vt:lpstr>
      <vt:lpstr>ИТшники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 Части 3 из 5</vt:lpstr>
      <vt:lpstr>Резюме Части 3 из 5</vt:lpstr>
      <vt:lpstr>Резюме Части 3 из 5</vt:lpstr>
      <vt:lpstr>Резюме Части 3 из 5</vt:lpstr>
      <vt:lpstr>Резюме Части 3 из 5</vt:lpstr>
      <vt:lpstr>Резюме Части 3 из 5</vt:lpstr>
      <vt:lpstr>Часть 4 из 5</vt:lpstr>
      <vt:lpstr>Презентация PowerPoint</vt:lpstr>
      <vt:lpstr>&gt;5 000 000 пользователей ежедневно работают с решениями 1С</vt:lpstr>
      <vt:lpstr>Презентация PowerPoint</vt:lpstr>
      <vt:lpstr>1С:Франчайзинг –  лучшая бизнес-модель для индустрии 1С</vt:lpstr>
      <vt:lpstr>1С:Франчайзинг – это не  только 300 000  программистов 1С  </vt:lpstr>
      <vt:lpstr>Презентация PowerPoint</vt:lpstr>
      <vt:lpstr>Сертификат 1С – подтверждение квалификации и высокий рейтинг на рынке труда</vt:lpstr>
      <vt:lpstr>Презентация PowerPoint</vt:lpstr>
      <vt:lpstr>1С:Предприятие 8 – версия  для обучения программированию</vt:lpstr>
      <vt:lpstr>Часть 5 из 5</vt:lpstr>
      <vt:lpstr>Что Неосистемы предлагают студентам прямо сейчас?</vt:lpstr>
      <vt:lpstr>НеоЗима</vt:lpstr>
      <vt:lpstr>Благодарим за внимание!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«Неосистемы северо-запад»</dc:title>
  <dc:creator>Ирина Кузнецова</dc:creator>
  <cp:lastModifiedBy>Пользователь</cp:lastModifiedBy>
  <cp:revision>293</cp:revision>
  <dcterms:created xsi:type="dcterms:W3CDTF">2015-04-27T18:49:06Z</dcterms:created>
  <dcterms:modified xsi:type="dcterms:W3CDTF">2021-10-04T08:35:44Z</dcterms:modified>
</cp:coreProperties>
</file>