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sldIdLst>
    <p:sldId id="276" r:id="rId4"/>
    <p:sldId id="296" r:id="rId5"/>
    <p:sldId id="297" r:id="rId6"/>
    <p:sldId id="279" r:id="rId7"/>
    <p:sldId id="277" r:id="rId8"/>
    <p:sldId id="287" r:id="rId9"/>
    <p:sldId id="302" r:id="rId10"/>
    <p:sldId id="303" r:id="rId11"/>
    <p:sldId id="299" r:id="rId12"/>
    <p:sldId id="301" r:id="rId13"/>
    <p:sldId id="285" r:id="rId14"/>
    <p:sldId id="286" r:id="rId15"/>
    <p:sldId id="275" r:id="rId16"/>
    <p:sldId id="289" r:id="rId17"/>
    <p:sldId id="258" r:id="rId18"/>
    <p:sldId id="290" r:id="rId19"/>
    <p:sldId id="259" r:id="rId20"/>
    <p:sldId id="260" r:id="rId21"/>
    <p:sldId id="304" r:id="rId22"/>
    <p:sldId id="305" r:id="rId23"/>
    <p:sldId id="261" r:id="rId24"/>
    <p:sldId id="262" r:id="rId25"/>
    <p:sldId id="263" r:id="rId26"/>
    <p:sldId id="306" r:id="rId27"/>
    <p:sldId id="307" r:id="rId28"/>
    <p:sldId id="308" r:id="rId29"/>
    <p:sldId id="311" r:id="rId30"/>
    <p:sldId id="309" r:id="rId31"/>
    <p:sldId id="266" r:id="rId32"/>
    <p:sldId id="310" r:id="rId33"/>
    <p:sldId id="267" r:id="rId34"/>
    <p:sldId id="268" r:id="rId35"/>
    <p:sldId id="269" r:id="rId36"/>
    <p:sldId id="270" r:id="rId37"/>
    <p:sldId id="271" r:id="rId38"/>
    <p:sldId id="291" r:id="rId39"/>
    <p:sldId id="292" r:id="rId40"/>
    <p:sldId id="293" r:id="rId41"/>
    <p:sldId id="272" r:id="rId42"/>
    <p:sldId id="273" r:id="rId43"/>
    <p:sldId id="294" r:id="rId44"/>
    <p:sldId id="29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00000"/>
                </a:solidFill>
              </a:endParaRPr>
            </a:p>
          </p:txBody>
        </p:sp>
      </p:grpSp>
      <p:sp>
        <p:nvSpPr>
          <p:cNvPr id="1884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884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36EFA-8164-4338-864F-CFE25BD7B5B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468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47A65-CDF2-4790-A79E-2339684B77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460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6875" y="244475"/>
            <a:ext cx="2095500" cy="5575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7275" cy="5575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847E2-59B0-41BE-84C4-3D740B3ECA3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7246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750" y="1628775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9625" y="1628775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9625" y="3800475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F72D5-C222-495F-AA51-6A955BEAB16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344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750" y="1628775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9625" y="1628775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23F5-35A0-4A9C-BFE0-960F4C6596B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3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1" y="244476"/>
            <a:ext cx="8385175" cy="5575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Организация ЭВМ и систем                                             Ершова Н.Ю.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ADD19-C2B1-400A-92F4-848E90110E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408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72C9C8-671A-47A5-A52B-4E70BFEF5D8B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81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6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27843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57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41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CFE99-2054-4DE4-B71A-DE666249FA8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862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986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275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0031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7329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27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25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750" y="1628775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9625" y="1628775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23F5-35A0-4A9C-BFE0-960F4C6596B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083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000000"/>
                </a:solidFill>
              </a:endParaRPr>
            </a:p>
          </p:txBody>
        </p:sp>
      </p:grpSp>
      <p:sp>
        <p:nvSpPr>
          <p:cNvPr id="1239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2391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B57924-B75B-476C-ABA6-45D1462543E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3729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04A02-3D7D-4A0B-8292-B969A1509F0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990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058FE-73D4-4997-82EF-5FDAFD9ED69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677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DEBD8-C6D4-4D60-B623-66FA8C5C45F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5113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9625" y="1628775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1103-0695-4131-AE96-E32E0D25977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8394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028F-D7DF-4556-AD91-A43F25DE620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1146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D32C2-9C05-4673-8E98-D05B394EA0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7388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5050D-AEB3-4334-AD96-1BF49E98109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3302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B52BB-4460-41CB-A090-8DE61A79BBC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8644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F149E-8983-4AE9-8D09-39F25A5254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7284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18D55-F4BF-4A9F-9FF7-19C8DE428EF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581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6875" y="244475"/>
            <a:ext cx="2095500" cy="5575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7275" cy="5575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989D-2AB1-4F32-8A55-08296E6A8FA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5609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628775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3606C-0C71-4A77-8121-93675603D9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096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9625" y="1628775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BE25-6D1E-42ED-B7AF-B649C4117CC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681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4F31D-D1DE-4DF5-B432-21300715A91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904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BAC1C-C9B0-450A-A134-5AAE7E323FE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8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5BAF1-6EC4-4604-BD0B-A8962C5E0F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280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4E2C6-72E9-4D16-88C8-7632D26C2B3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14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B8F61-C9C0-4A1C-89F3-57AC8B25EDF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409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333B19-7920-400C-A626-94ED45AFB729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7397" name="Rectangle 5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7398" name="Rectangle 6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539750" y="1628775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9098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9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 flipV="1">
            <a:off x="468313" y="6524625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0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0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>
                <a:solidFill>
                  <a:srgbClr val="000000"/>
                </a:solidFill>
              </a:rPr>
              <a:t>Организация ЭВМ и систем                                             Ершова Н.Ю.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F41E8-379C-4A43-A1A7-04142253D4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2885" name="Rectangle 5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886" name="Rectangle 6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539750" y="1628775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510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CC00"/>
                </a:solidFill>
              </a:rPr>
              <a:t>Введение в инженерную деятельность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724400"/>
            <a:ext cx="8064500" cy="12969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FFFF00"/>
                </a:solidFill>
              </a:rPr>
              <a:t>Курс читается для студентов очного обучения направлений подготовки «Информатика и вычислительная техника» и «Приборостроение»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FFFF00"/>
                </a:solidFill>
              </a:rPr>
              <a:t>Разработчик: к.ф.-м.н., доцент КИИСиФЭ, Ершова Н.Ю.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FFFF00"/>
                </a:solidFill>
              </a:rPr>
              <a:t>Дизайн и верстка: Ершова Н.Ю.</a:t>
            </a:r>
          </a:p>
        </p:txBody>
      </p:sp>
    </p:spTree>
    <p:extLst>
      <p:ext uri="{BB962C8B-B14F-4D97-AF65-F5344CB8AC3E}">
        <p14:creationId xmlns:p14="http://schemas.microsoft.com/office/powerpoint/2010/main" val="1844106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80"/>
            <a:ext cx="8909038" cy="348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71705"/>
            <a:ext cx="2533563" cy="185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69" y="3308904"/>
            <a:ext cx="6408173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9" y="5286881"/>
            <a:ext cx="3744414" cy="15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72" y="5286881"/>
            <a:ext cx="3540970" cy="153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86880"/>
            <a:ext cx="1778050" cy="153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4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8458471" cy="66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78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02012" cy="628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ru-RU" altLang="ru-RU" sz="3200" dirty="0" smtClean="0">
                <a:solidFill>
                  <a:srgbClr val="FFCC00"/>
                </a:solidFill>
                <a:effectLst/>
                <a:latin typeface="Arial" charset="0"/>
              </a:rPr>
              <a:t>Основные </a:t>
            </a:r>
            <a:r>
              <a:rPr lang="ru-RU" altLang="ru-RU" sz="3200" dirty="0">
                <a:solidFill>
                  <a:srgbClr val="FFCC00"/>
                </a:solidFill>
                <a:effectLst/>
                <a:latin typeface="Arial" charset="0"/>
              </a:rPr>
              <a:t>конструктивные элементы МНОП ПТ и МОП ПТ с плавающим затвором</a:t>
            </a:r>
            <a:endParaRPr lang="ru-RU" altLang="ru-RU" sz="3200" dirty="0" smtClean="0">
              <a:solidFill>
                <a:srgbClr val="FFCC00"/>
              </a:solidFill>
              <a:effectLst/>
              <a:latin typeface="Arial" charset="0"/>
            </a:endParaRPr>
          </a:p>
        </p:txBody>
      </p:sp>
      <p:sp>
        <p:nvSpPr>
          <p:cNvPr id="22630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sp>
        <p:nvSpPr>
          <p:cNvPr id="40964" name="Rectangle 33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40965" name="Rectangle 35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860032" y="1124744"/>
            <a:ext cx="3960440" cy="4241183"/>
          </a:xfrm>
        </p:spPr>
        <p:txBody>
          <a:bodyPr/>
          <a:lstStyle/>
          <a:p>
            <a:pPr marL="0" indent="266700" algn="just">
              <a:buNone/>
            </a:pPr>
            <a:r>
              <a:rPr lang="ru-RU" sz="1800" dirty="0">
                <a:solidFill>
                  <a:srgbClr val="FFFF00"/>
                </a:solidFill>
                <a:effectLst/>
              </a:rPr>
              <a:t>В МНОП ПТ в качестве </a:t>
            </a:r>
            <a:r>
              <a:rPr lang="ru-RU" sz="1800" dirty="0" err="1">
                <a:solidFill>
                  <a:srgbClr val="FFFF00"/>
                </a:solidFill>
                <a:effectLst/>
              </a:rPr>
              <a:t>подзатворного</a:t>
            </a:r>
            <a:r>
              <a:rPr lang="ru-RU" sz="1800" dirty="0">
                <a:solidFill>
                  <a:srgbClr val="FFFF00"/>
                </a:solidFill>
                <a:effectLst/>
              </a:rPr>
              <a:t> диэлектрика используется двухслойное покрытие. В качестве первого диэлектрика используется туннельно прозрачный слой (</a:t>
            </a:r>
            <a:r>
              <a:rPr lang="ru-RU" sz="1800" dirty="0" err="1">
                <a:solidFill>
                  <a:srgbClr val="FFFF00"/>
                </a:solidFill>
                <a:effectLst/>
              </a:rPr>
              <a:t>dox</a:t>
            </a:r>
            <a:r>
              <a:rPr lang="ru-RU" sz="1800" dirty="0">
                <a:solidFill>
                  <a:srgbClr val="FFFF00"/>
                </a:solidFill>
                <a:effectLst/>
              </a:rPr>
              <a:t> &lt; 50 A) двуокиси кремния. В качестве второго диэлектрика используется толстый (d ≈ 1000 A) слой нитрида кремния. Нитрид кремния Si</a:t>
            </a:r>
            <a:r>
              <a:rPr lang="ru-RU" sz="1800" baseline="-25000" dirty="0">
                <a:solidFill>
                  <a:srgbClr val="FFFF00"/>
                </a:solidFill>
                <a:effectLst/>
              </a:rPr>
              <a:t>3</a:t>
            </a:r>
            <a:r>
              <a:rPr lang="ru-RU" sz="1800" dirty="0">
                <a:solidFill>
                  <a:srgbClr val="FFFF00"/>
                </a:solidFill>
                <a:effectLst/>
              </a:rPr>
              <a:t>N</a:t>
            </a:r>
            <a:r>
              <a:rPr lang="ru-RU" sz="1800" baseline="-25000" dirty="0">
                <a:solidFill>
                  <a:srgbClr val="FFFF00"/>
                </a:solidFill>
                <a:effectLst/>
              </a:rPr>
              <a:t>4</a:t>
            </a:r>
            <a:r>
              <a:rPr lang="ru-RU" sz="1800" dirty="0">
                <a:solidFill>
                  <a:srgbClr val="FFFF00"/>
                </a:solidFill>
                <a:effectLst/>
              </a:rPr>
              <a:t> имеет глубокие ловушки в запрещенной зоне и значение диэлектрической постоянной εSi</a:t>
            </a:r>
            <a:r>
              <a:rPr lang="ru-RU" sz="1800" baseline="-25000" dirty="0">
                <a:solidFill>
                  <a:srgbClr val="FFFF00"/>
                </a:solidFill>
                <a:effectLst/>
              </a:rPr>
              <a:t>3</a:t>
            </a:r>
            <a:r>
              <a:rPr lang="ru-RU" sz="1800" dirty="0">
                <a:solidFill>
                  <a:srgbClr val="FFFF00"/>
                </a:solidFill>
                <a:effectLst/>
              </a:rPr>
              <a:t>N</a:t>
            </a:r>
            <a:r>
              <a:rPr lang="ru-RU" sz="1800" baseline="-25000" dirty="0">
                <a:solidFill>
                  <a:srgbClr val="FFFF00"/>
                </a:solidFill>
                <a:effectLst/>
              </a:rPr>
              <a:t>4</a:t>
            </a:r>
            <a:r>
              <a:rPr lang="ru-RU" sz="1800" dirty="0">
                <a:solidFill>
                  <a:srgbClr val="FFFF00"/>
                </a:solidFill>
                <a:effectLst/>
              </a:rPr>
              <a:t> в два раза более высокое, чем диэлектрическая постоянная двуокиси кремния SiO</a:t>
            </a:r>
            <a:r>
              <a:rPr lang="ru-RU" sz="1800" baseline="-25000" dirty="0">
                <a:solidFill>
                  <a:srgbClr val="FFFF00"/>
                </a:solidFill>
                <a:effectLst/>
              </a:rPr>
              <a:t>2</a:t>
            </a:r>
            <a:r>
              <a:rPr lang="ru-RU" sz="1800" dirty="0">
                <a:solidFill>
                  <a:srgbClr val="FFFF00"/>
                </a:solidFill>
                <a:effectLst/>
              </a:rPr>
              <a:t>. Ширина запрещенной зоны нитрида Si</a:t>
            </a:r>
            <a:r>
              <a:rPr lang="ru-RU" sz="1800" baseline="-25000" dirty="0">
                <a:solidFill>
                  <a:srgbClr val="FFFF00"/>
                </a:solidFill>
                <a:effectLst/>
              </a:rPr>
              <a:t>3</a:t>
            </a:r>
            <a:r>
              <a:rPr lang="ru-RU" sz="1800" dirty="0">
                <a:solidFill>
                  <a:srgbClr val="FFFF00"/>
                </a:solidFill>
                <a:effectLst/>
              </a:rPr>
              <a:t>N</a:t>
            </a:r>
            <a:r>
              <a:rPr lang="ru-RU" sz="1800" baseline="-25000" dirty="0">
                <a:solidFill>
                  <a:srgbClr val="FFFF00"/>
                </a:solidFill>
                <a:effectLst/>
              </a:rPr>
              <a:t>4</a:t>
            </a:r>
            <a:r>
              <a:rPr lang="ru-RU" sz="1800" dirty="0">
                <a:solidFill>
                  <a:srgbClr val="FFFF00"/>
                </a:solidFill>
                <a:effectLst/>
              </a:rPr>
              <a:t> меньше, чем ширина запрещенной зоны окисла SiO</a:t>
            </a:r>
            <a:r>
              <a:rPr lang="ru-RU" sz="1800" baseline="-25000" dirty="0">
                <a:solidFill>
                  <a:srgbClr val="FFFF00"/>
                </a:solidFill>
                <a:effectLst/>
              </a:rPr>
              <a:t>2</a:t>
            </a:r>
            <a:r>
              <a:rPr lang="ru-RU" sz="1800" dirty="0">
                <a:solidFill>
                  <a:srgbClr val="FFFF00"/>
                </a:solidFill>
                <a:effectLst/>
              </a:rPr>
              <a:t>.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7" y="1124744"/>
            <a:ext cx="4494799" cy="546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36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0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МНОП транзистор</a:t>
            </a:r>
          </a:p>
        </p:txBody>
      </p:sp>
      <p:sp>
        <p:nvSpPr>
          <p:cNvPr id="22630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sp>
        <p:nvSpPr>
          <p:cNvPr id="40964" name="Rectangle 33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40965" name="Rectangle 35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</p:txBody>
      </p:sp>
      <p:graphicFrame>
        <p:nvGraphicFramePr>
          <p:cNvPr id="4096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893077"/>
              </p:ext>
            </p:extLst>
          </p:nvPr>
        </p:nvGraphicFramePr>
        <p:xfrm>
          <a:off x="179512" y="1412776"/>
          <a:ext cx="4300901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Picture" r:id="rId3" imgW="3391924" imgH="2329020" progId="Word.Picture.8">
                  <p:embed/>
                </p:oleObj>
              </mc:Choice>
              <mc:Fallback>
                <p:oleObj name="Picture" r:id="rId3" imgW="3391924" imgH="23290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412776"/>
                        <a:ext cx="4300901" cy="2304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7" name="Picture 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3927691"/>
            <a:ext cx="4248472" cy="20456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 descr="http://www.chipinfo.ru/literature/books/solid_state_electronics/chapter6/imgs/content/61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15" y="2060848"/>
            <a:ext cx="4176464" cy="36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664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6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Постоянные запоминающие устройства (ПЗУ)</a:t>
            </a:r>
          </a:p>
        </p:txBody>
      </p:sp>
      <p:sp>
        <p:nvSpPr>
          <p:cNvPr id="28160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sp>
        <p:nvSpPr>
          <p:cNvPr id="281604" name="Rectangle 4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400" smtClean="0"/>
              <a:t>    </a:t>
            </a:r>
            <a:endParaRPr lang="ru-RU" altLang="ru-RU" sz="20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95288" y="3790950"/>
            <a:ext cx="828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042988" y="6400800"/>
            <a:ext cx="653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Полевой транзистор с плавающим затвором</a:t>
            </a:r>
          </a:p>
        </p:txBody>
      </p:sp>
      <p:pic>
        <p:nvPicPr>
          <p:cNvPr id="389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018" y="1628800"/>
            <a:ext cx="8465650" cy="41758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731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496" y="0"/>
            <a:ext cx="9108504" cy="134076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ru-RU" altLang="ru-RU" sz="3200" dirty="0" smtClean="0">
                <a:solidFill>
                  <a:srgbClr val="FFCC00"/>
                </a:solidFill>
                <a:effectLst/>
                <a:latin typeface="Arial" charset="0"/>
              </a:rPr>
              <a:t>Физические </a:t>
            </a:r>
            <a:r>
              <a:rPr lang="ru-RU" altLang="ru-RU" sz="3200" dirty="0">
                <a:solidFill>
                  <a:srgbClr val="FFCC00"/>
                </a:solidFill>
                <a:effectLst/>
                <a:latin typeface="Arial" charset="0"/>
              </a:rPr>
              <a:t>процессы, протекающие в МНОП-транзисторе при работе в режиме запоминающего устройства</a:t>
            </a:r>
            <a:endParaRPr lang="ru-RU" altLang="ru-RU" sz="3200" dirty="0" smtClean="0">
              <a:solidFill>
                <a:srgbClr val="FFCC00"/>
              </a:solidFill>
              <a:effectLst/>
              <a:latin typeface="Arial" charset="0"/>
            </a:endParaRPr>
          </a:p>
        </p:txBody>
      </p:sp>
      <p:sp>
        <p:nvSpPr>
          <p:cNvPr id="22630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sp>
        <p:nvSpPr>
          <p:cNvPr id="40964" name="Rectangle 33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40965" name="Rectangle 35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412776"/>
            <a:ext cx="88569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ru-RU" sz="2200" dirty="0" smtClean="0">
                <a:solidFill>
                  <a:srgbClr val="FFFF00"/>
                </a:solidFill>
              </a:rPr>
              <a:t>При </a:t>
            </a:r>
            <a:r>
              <a:rPr lang="ru-RU" sz="2200" dirty="0">
                <a:solidFill>
                  <a:srgbClr val="FFFF00"/>
                </a:solidFill>
              </a:rPr>
              <a:t>подаче импульса положительного напряжения +V</a:t>
            </a:r>
            <a:r>
              <a:rPr lang="ru-RU" sz="2200" baseline="-25000" dirty="0">
                <a:solidFill>
                  <a:srgbClr val="FFFF00"/>
                </a:solidFill>
              </a:rPr>
              <a:t>GS</a:t>
            </a:r>
            <a:r>
              <a:rPr lang="ru-RU" sz="2200" dirty="0">
                <a:solidFill>
                  <a:srgbClr val="FFFF00"/>
                </a:solidFill>
              </a:rPr>
              <a:t> на затвор вследствие разницы в величинах диэлектрических постоянных окисла и нитрида в окисле возникает сильное электрическое поле. Это поле </a:t>
            </a:r>
            <a:r>
              <a:rPr lang="ru-RU" sz="2200" dirty="0" smtClean="0">
                <a:solidFill>
                  <a:srgbClr val="FFFF00"/>
                </a:solidFill>
              </a:rPr>
              <a:t>вызывает </a:t>
            </a:r>
            <a:r>
              <a:rPr lang="ru-RU" sz="2200" dirty="0">
                <a:solidFill>
                  <a:srgbClr val="FFFF00"/>
                </a:solidFill>
              </a:rPr>
              <a:t>туннельную инжекцию электронов из полупроводника через окисел в нитрид. Инжектированные электроны захватываются на глубине уровня ловушек в запрещенной зоне нитрида кремния, обуславливая отрицательный по знаку встроенный в диэлектрик заряд. После снятия напряжения с затвора инжектированный заряд длительное время хранится на ловушечных центрах, что соответствует существованию встроенного инверсионного канала. При подаче импульса отрицательного напряжения -V</a:t>
            </a:r>
            <a:r>
              <a:rPr lang="ru-RU" sz="2200" baseline="-25000" dirty="0">
                <a:solidFill>
                  <a:srgbClr val="FFFF00"/>
                </a:solidFill>
              </a:rPr>
              <a:t>GS</a:t>
            </a:r>
            <a:r>
              <a:rPr lang="ru-RU" sz="2200" dirty="0">
                <a:solidFill>
                  <a:srgbClr val="FFFF00"/>
                </a:solidFill>
              </a:rPr>
              <a:t> на затвор происходит туннелирование электронов с ловушек в нитриде кремния в зону проводимости </a:t>
            </a:r>
            <a:r>
              <a:rPr lang="ru-RU" sz="2200" dirty="0" smtClean="0">
                <a:solidFill>
                  <a:srgbClr val="FFFF00"/>
                </a:solidFill>
              </a:rPr>
              <a:t>полупроводника. </a:t>
            </a:r>
            <a:r>
              <a:rPr lang="ru-RU" sz="2200" dirty="0">
                <a:solidFill>
                  <a:srgbClr val="FFFF00"/>
                </a:solidFill>
              </a:rPr>
              <a:t>При снятии напряжения с затвора зонная </a:t>
            </a:r>
            <a:r>
              <a:rPr lang="ru-RU" sz="2200" dirty="0" smtClean="0">
                <a:solidFill>
                  <a:srgbClr val="FFFF00"/>
                </a:solidFill>
              </a:rPr>
              <a:t>инверсионный </a:t>
            </a:r>
            <a:r>
              <a:rPr lang="ru-RU" sz="2200" dirty="0">
                <a:solidFill>
                  <a:srgbClr val="FFFF00"/>
                </a:solidFill>
              </a:rPr>
              <a:t>канал исчезает.</a:t>
            </a:r>
          </a:p>
        </p:txBody>
      </p:sp>
    </p:spTree>
    <p:extLst>
      <p:ext uri="{BB962C8B-B14F-4D97-AF65-F5344CB8AC3E}">
        <p14:creationId xmlns:p14="http://schemas.microsoft.com/office/powerpoint/2010/main" val="270548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6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Постоянные запоминающие устройства (ПЗУ)</a:t>
            </a:r>
          </a:p>
        </p:txBody>
      </p:sp>
      <p:sp>
        <p:nvSpPr>
          <p:cNvPr id="47411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sp>
        <p:nvSpPr>
          <p:cNvPr id="474116" name="Rectangle 4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400" smtClean="0"/>
              <a:t>    </a:t>
            </a:r>
            <a:endParaRPr lang="ru-RU" altLang="ru-RU" sz="20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95288" y="3790950"/>
            <a:ext cx="828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pic>
        <p:nvPicPr>
          <p:cNvPr id="39942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8207375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629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pic>
        <p:nvPicPr>
          <p:cNvPr id="12291" name="Picture 6" descr="img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901825"/>
            <a:ext cx="7058025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&amp;Kcy;&amp;acy;&amp;kcy; &amp;rcy;&amp;acy;&amp;bcy;&amp;ocy;&amp;tcy;&amp;acy;&amp;iecy;&amp;tcy; N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8100"/>
            <a:ext cx="47434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474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50825" y="549275"/>
            <a:ext cx="86423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400" b="1">
                <a:solidFill>
                  <a:srgbClr val="FFFF00"/>
                </a:solidFill>
              </a:rPr>
              <a:t>Если заряд плавающего затвора у однобитного транзистора меньше 5000 электронов, то это означает, что ячейка хранит логическую "1", а если заряд больше 30000 электронов, то - "0". </a:t>
            </a:r>
          </a:p>
          <a:p>
            <a:pPr algn="just"/>
            <a:r>
              <a:rPr lang="ru-RU" altLang="ru-RU" sz="2400" b="1">
                <a:solidFill>
                  <a:srgbClr val="FFFF00"/>
                </a:solidFill>
              </a:rPr>
              <a:t>При чтении эти состояния распознаются путем измерения порогового напряжения транзистора</a:t>
            </a:r>
            <a:r>
              <a:rPr lang="ru-RU" altLang="ru-RU" sz="2400">
                <a:solidFill>
                  <a:srgbClr val="FFFF00"/>
                </a:solidFill>
              </a:rPr>
              <a:t>. На рисунке показано распределение пороговых напряжений для массива из полумиллиона ячеек.</a:t>
            </a:r>
          </a:p>
          <a:p>
            <a:pPr algn="just"/>
            <a:r>
              <a:rPr lang="ru-RU" altLang="ru-RU" sz="2400">
                <a:solidFill>
                  <a:srgbClr val="FFFF00"/>
                </a:solidFill>
              </a:rPr>
              <a:t>После выполнения операции стирания или программирования каждой ячейки этого массива было проведено измерение порогового напряжения с результатами, представленными в виде гистограммы на рисунке. Стертые ячейки (логическая "1") имели порог 3.1В, в то время как запрограммированные (логический "0") имели пороговое напряжение более 5В.</a:t>
            </a:r>
          </a:p>
          <a:p>
            <a:pPr algn="just"/>
            <a:endParaRPr lang="ru-RU" altLang="ru-RU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16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FFCC00"/>
                </a:solidFill>
              </a:rPr>
              <a:t>Лекция 10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2636912"/>
            <a:ext cx="8136904" cy="367240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FFFF00"/>
                </a:solidFill>
              </a:rPr>
              <a:t>Изобретение </a:t>
            </a:r>
            <a:r>
              <a:rPr lang="ru-RU" altLang="ru-RU" sz="2400" dirty="0">
                <a:solidFill>
                  <a:srgbClr val="FFFF00"/>
                </a:solidFill>
              </a:rPr>
              <a:t>и принципы функционирования полупроводникового транзистора, первые вычислительные машины на базе полупроводников. </a:t>
            </a:r>
            <a:endParaRPr lang="ru-RU" altLang="ru-RU" sz="2400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FFFF00"/>
                </a:solidFill>
              </a:rPr>
              <a:t>Физические </a:t>
            </a:r>
            <a:r>
              <a:rPr lang="ru-RU" altLang="ru-RU" sz="2400" dirty="0">
                <a:solidFill>
                  <a:srgbClr val="FFFF00"/>
                </a:solidFill>
              </a:rPr>
              <a:t>процессы, протекающие в МНОП-транзисторе при работе в режиме запоминающего устройства. </a:t>
            </a:r>
            <a:endParaRPr lang="ru-RU" altLang="ru-RU" sz="2400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FFFF00"/>
                </a:solidFill>
              </a:rPr>
              <a:t>Архитектура </a:t>
            </a:r>
            <a:r>
              <a:rPr lang="ru-RU" altLang="ru-RU" sz="2400" dirty="0" err="1">
                <a:solidFill>
                  <a:srgbClr val="FFFF00"/>
                </a:solidFill>
              </a:rPr>
              <a:t>Flash</a:t>
            </a:r>
            <a:r>
              <a:rPr lang="ru-RU" altLang="ru-RU" sz="2400" dirty="0">
                <a:solidFill>
                  <a:srgbClr val="FFFF00"/>
                </a:solidFill>
              </a:rPr>
              <a:t>-памяти. </a:t>
            </a:r>
            <a:endParaRPr lang="ru-RU" altLang="ru-RU" sz="2400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FFFF00"/>
                </a:solidFill>
              </a:rPr>
              <a:t>Логические </a:t>
            </a:r>
            <a:r>
              <a:rPr lang="ru-RU" altLang="ru-RU" sz="2400" dirty="0">
                <a:solidFill>
                  <a:srgbClr val="FFFF00"/>
                </a:solidFill>
              </a:rPr>
              <a:t>основы ЭВМ. </a:t>
            </a:r>
            <a:endParaRPr lang="ru-RU" altLang="ru-RU" sz="2400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FFFF00"/>
                </a:solidFill>
              </a:rPr>
              <a:t>Архитектура </a:t>
            </a:r>
            <a:r>
              <a:rPr lang="ru-RU" altLang="ru-RU" sz="2400" dirty="0">
                <a:solidFill>
                  <a:srgbClr val="FFFF00"/>
                </a:solidFill>
              </a:rPr>
              <a:t>типового микропроцессора. </a:t>
            </a:r>
            <a:endParaRPr lang="ru-RU" altLang="ru-RU" sz="2400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FFFF00"/>
                </a:solidFill>
              </a:rPr>
              <a:t>Микроконтроллеры</a:t>
            </a:r>
            <a:r>
              <a:rPr lang="ru-RU" altLang="ru-RU" sz="2400" dirty="0">
                <a:solidFill>
                  <a:srgbClr val="FFFF00"/>
                </a:solidFill>
              </a:rPr>
              <a:t>, FPGA архитектура, система на кристалле.</a:t>
            </a:r>
            <a:endParaRPr lang="ru-RU" altLang="ru-RU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52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pic>
        <p:nvPicPr>
          <p:cNvPr id="17411" name="Picture 4" descr="img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698500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905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6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Архитектура</a:t>
            </a:r>
            <a:r>
              <a:rPr lang="en-US" altLang="ru-RU" sz="36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Flash-</a:t>
            </a:r>
            <a:r>
              <a:rPr lang="ru-RU" altLang="ru-RU" sz="36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памяти</a:t>
            </a:r>
            <a:r>
              <a:rPr lang="ru-RU" altLang="ru-RU" sz="3600" b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2563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1268413"/>
            <a:ext cx="4608513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В настоящее время можно выделить две основные структуры построения флэш-памяти: </a:t>
            </a:r>
            <a:r>
              <a:rPr lang="ru-RU" altLang="ru-RU" sz="2400" b="1">
                <a:solidFill>
                  <a:srgbClr val="FFFF00"/>
                </a:solidFill>
              </a:rPr>
              <a:t>память на основе ячеек NOR</a:t>
            </a:r>
            <a:r>
              <a:rPr lang="ru-RU" altLang="ru-RU" sz="2400">
                <a:solidFill>
                  <a:srgbClr val="FFFF00"/>
                </a:solidFill>
              </a:rPr>
              <a:t> (логическая функция ИЛИ-НЕ) и NAND (логическая функция И-НЕ). </a:t>
            </a:r>
            <a:r>
              <a:rPr lang="ru-RU" altLang="ru-RU" sz="2400" b="1">
                <a:solidFill>
                  <a:srgbClr val="FFFF00"/>
                </a:solidFill>
              </a:rPr>
              <a:t>Структура NOR</a:t>
            </a:r>
            <a:r>
              <a:rPr lang="ru-RU" altLang="ru-RU" sz="2400">
                <a:solidFill>
                  <a:srgbClr val="FFFF00"/>
                </a:solidFill>
              </a:rPr>
              <a:t> </a:t>
            </a:r>
            <a:r>
              <a:rPr lang="ru-RU" altLang="ru-RU" sz="2400" b="1">
                <a:solidFill>
                  <a:srgbClr val="FFFF00"/>
                </a:solidFill>
              </a:rPr>
              <a:t>состоит из параллельно включенных элементарных ячеек хранения информации</a:t>
            </a:r>
            <a:r>
              <a:rPr lang="ru-RU" altLang="ru-RU" sz="2400">
                <a:solidFill>
                  <a:srgbClr val="FFFF00"/>
                </a:solidFill>
              </a:rPr>
              <a:t>. Такая организация ячеек обеспечивает </a:t>
            </a:r>
            <a:r>
              <a:rPr lang="ru-RU" altLang="ru-RU" sz="2400" b="1">
                <a:solidFill>
                  <a:srgbClr val="FFFF00"/>
                </a:solidFill>
              </a:rPr>
              <a:t>произвольный доступ к данным и побайтную запись информации</a:t>
            </a:r>
            <a:r>
              <a:rPr lang="ru-RU" altLang="ru-RU" sz="240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13317" name="Picture 5" descr="ri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341438"/>
            <a:ext cx="4176712" cy="518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118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6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Схема ячейки </a:t>
            </a:r>
            <a:r>
              <a:rPr lang="en-US" altLang="ru-RU" sz="36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NOR</a:t>
            </a:r>
            <a:endParaRPr lang="ru-RU" altLang="ru-RU" sz="360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31779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pic>
        <p:nvPicPr>
          <p:cNvPr id="14340" name="Picture 7" descr="pic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981075"/>
            <a:ext cx="7848600" cy="554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241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6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Схема ячейки </a:t>
            </a:r>
            <a:r>
              <a:rPr lang="en-US" altLang="ru-RU" sz="36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NAND</a:t>
            </a:r>
            <a:endParaRPr lang="ru-RU" altLang="ru-RU" sz="360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3587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pic>
        <p:nvPicPr>
          <p:cNvPr id="19460" name="Picture 6" descr="ri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052513"/>
            <a:ext cx="4211637" cy="580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250825" y="915988"/>
            <a:ext cx="4608513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</a:rPr>
              <a:t>В основе структуры NAND лежит принцип последовательного соединения элементарных</a:t>
            </a:r>
            <a:r>
              <a:rPr lang="ru-RU" altLang="ru-RU" sz="2400">
                <a:solidFill>
                  <a:srgbClr val="FFFF00"/>
                </a:solidFill>
              </a:rPr>
              <a:t> </a:t>
            </a:r>
            <a:r>
              <a:rPr lang="ru-RU" altLang="ru-RU" sz="2400" b="1">
                <a:solidFill>
                  <a:srgbClr val="FFFF00"/>
                </a:solidFill>
              </a:rPr>
              <a:t>ячеек,</a:t>
            </a:r>
            <a:r>
              <a:rPr lang="ru-RU" altLang="ru-RU" sz="2400">
                <a:solidFill>
                  <a:srgbClr val="FFFF00"/>
                </a:solidFill>
              </a:rPr>
              <a:t> образующих группы (по 16 ячеек в одной группе), которые объединяются в страницы, а страницы - в блоки. При таком построении массива памяти </a:t>
            </a:r>
            <a:r>
              <a:rPr lang="ru-RU" altLang="ru-RU" sz="2400" b="1">
                <a:solidFill>
                  <a:srgbClr val="FFFF00"/>
                </a:solidFill>
              </a:rPr>
              <a:t>обращение к отдельным ячейкам невозможно</a:t>
            </a:r>
            <a:r>
              <a:rPr lang="ru-RU" altLang="ru-RU" sz="2400">
                <a:solidFill>
                  <a:srgbClr val="FFFF00"/>
                </a:solidFill>
              </a:rPr>
              <a:t>. </a:t>
            </a:r>
            <a:r>
              <a:rPr lang="ru-RU" altLang="ru-RU" sz="2400" b="1">
                <a:solidFill>
                  <a:srgbClr val="FFFF00"/>
                </a:solidFill>
              </a:rPr>
              <a:t>Программирование выполняется одновременно только в пределах одной страницы,</a:t>
            </a:r>
            <a:r>
              <a:rPr lang="ru-RU" altLang="ru-RU" sz="2400">
                <a:solidFill>
                  <a:srgbClr val="FFFF00"/>
                </a:solidFill>
              </a:rPr>
              <a:t> а при стирании обращение происходит к блокам или к группам блоков.</a:t>
            </a:r>
            <a:r>
              <a:rPr lang="ru-RU" altLang="ru-RU" sz="200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37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Архитектура многоуровневой </a:t>
            </a:r>
            <a:r>
              <a:rPr lang="ru-RU" altLang="ru-RU" sz="36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ячейки </a:t>
            </a:r>
            <a:endParaRPr lang="ru-RU" altLang="ru-RU" sz="3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816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dirty="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dirty="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dirty="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dirty="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dirty="0" smtClean="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07504" y="620688"/>
            <a:ext cx="892899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altLang="ru-RU" sz="2400" dirty="0">
                <a:solidFill>
                  <a:srgbClr val="FFFF00"/>
                </a:solidFill>
              </a:rPr>
              <a:t> </a:t>
            </a:r>
            <a:r>
              <a:rPr lang="ru-RU" altLang="ru-RU" sz="2400" dirty="0" smtClean="0">
                <a:solidFill>
                  <a:srgbClr val="FFFF00"/>
                </a:solidFill>
              </a:rPr>
              <a:t>Сохранение заряда </a:t>
            </a:r>
            <a:r>
              <a:rPr lang="ru-RU" altLang="ru-RU" sz="2400" dirty="0">
                <a:solidFill>
                  <a:srgbClr val="FFFF00"/>
                </a:solidFill>
              </a:rPr>
              <a:t>на ячейке дает возможность </a:t>
            </a:r>
            <a:r>
              <a:rPr lang="ru-RU" altLang="ru-RU" sz="2400" dirty="0" smtClean="0">
                <a:solidFill>
                  <a:srgbClr val="FFFF00"/>
                </a:solidFill>
              </a:rPr>
              <a:t>кодировать </a:t>
            </a:r>
            <a:r>
              <a:rPr lang="ru-RU" altLang="ru-RU" sz="2400" dirty="0">
                <a:solidFill>
                  <a:srgbClr val="FFFF00"/>
                </a:solidFill>
              </a:rPr>
              <a:t>несколько бит на одной ячейке. </a:t>
            </a:r>
            <a:r>
              <a:rPr lang="ru-RU" altLang="ru-RU" sz="2400" b="1" dirty="0">
                <a:solidFill>
                  <a:srgbClr val="FFFF00"/>
                </a:solidFill>
              </a:rPr>
              <a:t>Flash-ячейка является аналоговым запоминающим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устройством (</a:t>
            </a:r>
            <a:r>
              <a:rPr lang="ru-RU" altLang="ru-RU" sz="2400" dirty="0" smtClean="0">
                <a:solidFill>
                  <a:srgbClr val="FFFF00"/>
                </a:solidFill>
              </a:rPr>
              <a:t>хранит заряд, </a:t>
            </a:r>
            <a:r>
              <a:rPr lang="ru-RU" altLang="ru-RU" sz="2400" dirty="0" err="1" smtClean="0">
                <a:solidFill>
                  <a:srgbClr val="FFFF00"/>
                </a:solidFill>
              </a:rPr>
              <a:t>квантизованный</a:t>
            </a:r>
            <a:r>
              <a:rPr lang="ru-RU" altLang="ru-RU" sz="2400" dirty="0" smtClean="0">
                <a:solidFill>
                  <a:srgbClr val="FFFF00"/>
                </a:solidFill>
              </a:rPr>
              <a:t> </a:t>
            </a:r>
            <a:r>
              <a:rPr lang="ru-RU" altLang="ru-RU" sz="2400" dirty="0">
                <a:solidFill>
                  <a:srgbClr val="FFFF00"/>
                </a:solidFill>
              </a:rPr>
              <a:t>с точностью до одного </a:t>
            </a:r>
            <a:r>
              <a:rPr lang="ru-RU" altLang="ru-RU" sz="2400" dirty="0" smtClean="0">
                <a:solidFill>
                  <a:srgbClr val="FFFF00"/>
                </a:solidFill>
              </a:rPr>
              <a:t>электрона)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altLang="ru-RU" sz="2400" b="1" dirty="0">
                <a:solidFill>
                  <a:srgbClr val="FFFF00"/>
                </a:solidFill>
              </a:rPr>
              <a:t>а не 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цифровым. </a:t>
            </a:r>
            <a:r>
              <a:rPr lang="ru-RU" altLang="ru-RU" sz="2400" dirty="0" smtClean="0">
                <a:solidFill>
                  <a:srgbClr val="FFFF00"/>
                </a:solidFill>
              </a:rPr>
              <a:t>Поэтому</a:t>
            </a:r>
            <a:r>
              <a:rPr lang="ru-RU" altLang="ru-RU" sz="2400" dirty="0">
                <a:solidFill>
                  <a:srgbClr val="FFFF00"/>
                </a:solidFill>
              </a:rPr>
              <a:t>, </a:t>
            </a:r>
            <a:r>
              <a:rPr lang="ru-RU" altLang="ru-RU" sz="2400" b="1" dirty="0">
                <a:solidFill>
                  <a:srgbClr val="FFFF00"/>
                </a:solidFill>
              </a:rPr>
              <a:t>используя контролируемый метод программирования, на плавающий затвор можно поместить точное количество заряда</a:t>
            </a:r>
            <a:r>
              <a:rPr lang="ru-RU" altLang="ru-RU" sz="2400" dirty="0">
                <a:solidFill>
                  <a:srgbClr val="FFFF00"/>
                </a:solidFill>
              </a:rPr>
              <a:t>. Если получится устанавливать заряд в одно из четырех состояний, то можно запрограммировать два бита данных на одной ячейке. </a:t>
            </a:r>
            <a:endParaRPr lang="ru-RU" altLang="ru-RU" dirty="0">
              <a:solidFill>
                <a:srgbClr val="FFFF00"/>
              </a:solidFill>
            </a:endParaRPr>
          </a:p>
        </p:txBody>
      </p:sp>
      <p:pic>
        <p:nvPicPr>
          <p:cNvPr id="5" name="Picture 4" descr="Fig.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8011" y="4037008"/>
            <a:ext cx="5264743" cy="28209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160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238819" y="31532"/>
            <a:ext cx="85693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FFFF00"/>
                </a:solidFill>
              </a:rPr>
              <a:t>Каждое </a:t>
            </a:r>
            <a:r>
              <a:rPr lang="ru-RU" altLang="ru-RU" sz="2400" b="1" dirty="0">
                <a:solidFill>
                  <a:srgbClr val="FFFF00"/>
                </a:solidFill>
              </a:rPr>
              <a:t>из четырех состояний соответствует одному из двухбитных наборов.</a:t>
            </a:r>
            <a:r>
              <a:rPr lang="ru-RU" altLang="ru-RU" sz="2400" dirty="0">
                <a:solidFill>
                  <a:srgbClr val="FFFF00"/>
                </a:solidFill>
              </a:rPr>
              <a:t> </a:t>
            </a:r>
          </a:p>
          <a:p>
            <a:pPr indent="457200" algn="just">
              <a:lnSpc>
                <a:spcPct val="90000"/>
              </a:lnSpc>
            </a:pPr>
            <a:r>
              <a:rPr lang="ru-RU" altLang="ru-RU" sz="2400" dirty="0">
                <a:solidFill>
                  <a:srgbClr val="FFFF00"/>
                </a:solidFill>
              </a:rPr>
              <a:t>На рисунке показано распределение порогового напряжения для полумиллиона ячеек, способных хранить два бита данных</a:t>
            </a:r>
            <a:r>
              <a:rPr lang="ru-RU" altLang="ru-RU" sz="2400" dirty="0" smtClean="0">
                <a:solidFill>
                  <a:srgbClr val="FFFF00"/>
                </a:solidFill>
              </a:rPr>
              <a:t>.</a:t>
            </a:r>
            <a:endParaRPr lang="ru-RU" altLang="ru-RU" dirty="0">
              <a:solidFill>
                <a:srgbClr val="FFFF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558511" cy="481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037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0825" y="95250"/>
            <a:ext cx="8569325" cy="666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7200" algn="just"/>
            <a:r>
              <a:rPr lang="ru-RU" altLang="ru-RU" sz="2400">
                <a:solidFill>
                  <a:srgbClr val="FFFF00"/>
                </a:solidFill>
              </a:rPr>
              <a:t>После стирания или точного программирования одного из трех состояний (трех, потому что одно состояние получается при стирании)  были измерены  величины пороговых напряжений и результаты помещены в виде гистограммы на рисунок. Заметим, что </a:t>
            </a:r>
            <a:r>
              <a:rPr lang="ru-RU" altLang="ru-RU" sz="2400" b="1">
                <a:solidFill>
                  <a:srgbClr val="FFFF00"/>
                </a:solidFill>
              </a:rPr>
              <a:t>точное управление зарядом позволило двум средним состояниям сузить разброс напряжений до 0.3В, что соответствует 3000 электронов.</a:t>
            </a:r>
          </a:p>
          <a:p>
            <a:pPr indent="457200" algn="just"/>
            <a:r>
              <a:rPr lang="ru-RU" altLang="ru-RU" sz="2400">
                <a:solidFill>
                  <a:srgbClr val="FFFF00"/>
                </a:solidFill>
              </a:rPr>
              <a:t>Большие плотности битов на одну ячейку возможны только при более точном размещении заряда на плавающий затвор. Для трех бит на ячейку потребуется программирование 8-ми различных состояний заряда, для четырех –16-ти состояний. В общем, </a:t>
            </a:r>
            <a:r>
              <a:rPr lang="ru-RU" altLang="ru-RU" sz="2400" b="1">
                <a:solidFill>
                  <a:srgbClr val="FFFF00"/>
                </a:solidFill>
              </a:rPr>
              <a:t>количество состояний равно 2</a:t>
            </a:r>
            <a:r>
              <a:rPr lang="ru-RU" altLang="ru-RU" sz="2400" b="1" baseline="30000">
                <a:solidFill>
                  <a:srgbClr val="FFFF00"/>
                </a:solidFill>
              </a:rPr>
              <a:t>N</a:t>
            </a:r>
            <a:r>
              <a:rPr lang="ru-RU" altLang="ru-RU" sz="2400" b="1">
                <a:solidFill>
                  <a:srgbClr val="FFFF00"/>
                </a:solidFill>
              </a:rPr>
              <a:t>, где N –требуемое количество бит.</a:t>
            </a:r>
          </a:p>
          <a:p>
            <a:pPr indent="457200" algn="just"/>
            <a:r>
              <a:rPr lang="ru-RU" altLang="ru-RU" sz="2400">
                <a:solidFill>
                  <a:srgbClr val="FFFF00"/>
                </a:solidFill>
              </a:rPr>
              <a:t>Возможность размещения точного количества заряда, а потом его точного считывания требует новых знаний в области физических основ работы ячейки памяти, а также устройства всего массива памяти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1274427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pic>
        <p:nvPicPr>
          <p:cNvPr id="22530" name="Picture 2" descr="https://lenovo-smart.ru/wp-content/uploads/2019/11/Image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3"/>
            <a:ext cx="8291369" cy="588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76875"/>
            <a:ext cx="41148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467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ctr" eaLnBrk="1" hangingPunct="1"/>
            <a:r>
              <a:rPr lang="ru-RU" altLang="ru-RU" sz="3600" smtClean="0">
                <a:solidFill>
                  <a:srgbClr val="FFCC00"/>
                </a:solidFill>
                <a:effectLst/>
                <a:latin typeface="Arial" charset="0"/>
              </a:rPr>
              <a:t>Новости (06.10.2013)</a:t>
            </a:r>
          </a:p>
        </p:txBody>
      </p:sp>
      <p:sp>
        <p:nvSpPr>
          <p:cNvPr id="4904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14313" y="549275"/>
            <a:ext cx="8642350" cy="6049963"/>
          </a:xfrm>
        </p:spPr>
        <p:txBody>
          <a:bodyPr/>
          <a:lstStyle/>
          <a:p>
            <a:pPr marL="0" indent="449263" algn="just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effectLst/>
              </a:rPr>
              <a:t>Технология, используемая при выпуске микросхем флэш-памяти, вплотную подошла к пределу, за которым дальнейшее уменьшение норм оказывается невозможным. </a:t>
            </a:r>
          </a:p>
          <a:p>
            <a:pPr marL="0" indent="449263" algn="just" eaLnBrk="1" hangingPunct="1"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effectLst/>
              </a:rPr>
              <a:t>«По всеобщему мнению</a:t>
            </a:r>
            <a:r>
              <a:rPr lang="ru-RU" sz="2400" b="1" dirty="0" smtClean="0">
                <a:solidFill>
                  <a:schemeClr val="accent5"/>
                </a:solidFill>
                <a:effectLst/>
              </a:rPr>
              <a:t>, осталось всего одно или два поколения традиционных планарных полупроводниковых техпроцессов NAND </a:t>
            </a:r>
            <a:r>
              <a:rPr lang="ru-RU" sz="2400" b="1" dirty="0" err="1" smtClean="0">
                <a:solidFill>
                  <a:schemeClr val="accent5"/>
                </a:solidFill>
                <a:effectLst/>
              </a:rPr>
              <a:t>флеш</a:t>
            </a:r>
            <a:r>
              <a:rPr lang="ru-RU" sz="2400" b="1" dirty="0" smtClean="0">
                <a:solidFill>
                  <a:schemeClr val="accent5"/>
                </a:solidFill>
                <a:effectLst/>
              </a:rPr>
              <a:t>-памяти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, пока будет достигнут теоретический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предел. С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дальнейшим уменьшением процессов литографии быстродействие и надежность могут значительно ухудшиться и NAND </a:t>
            </a:r>
            <a:r>
              <a:rPr lang="ru-RU" sz="2400" dirty="0" err="1" smtClean="0">
                <a:solidFill>
                  <a:srgbClr val="FFFF00"/>
                </a:solidFill>
                <a:effectLst/>
              </a:rPr>
              <a:t>флеш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-память можно будет использовать только в очень дешевой потребительской продукции. Из-за того, что производители NAND </a:t>
            </a:r>
            <a:r>
              <a:rPr lang="ru-RU" sz="2400" dirty="0" err="1" smtClean="0">
                <a:solidFill>
                  <a:srgbClr val="FFFF00"/>
                </a:solidFill>
                <a:effectLst/>
              </a:rPr>
              <a:t>флеш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-памяти вынуждены строить свои изделия с большими плотностями и меньшими ценами, они </a:t>
            </a:r>
            <a:r>
              <a:rPr lang="ru-RU" sz="2400" b="1" dirty="0" smtClean="0">
                <a:solidFill>
                  <a:srgbClr val="FFFF00"/>
                </a:solidFill>
                <a:effectLst/>
              </a:rPr>
              <a:t>быстро перейдут к 3-D-производству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в ближайшие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годы»(</a:t>
            </a:r>
            <a:r>
              <a:rPr lang="ru-RU" sz="2400" dirty="0" err="1" smtClean="0">
                <a:solidFill>
                  <a:srgbClr val="FFFF00"/>
                </a:solidFill>
                <a:effectLst/>
              </a:rPr>
              <a:t>Ди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 Робинсон)</a:t>
            </a:r>
            <a:endParaRPr lang="ru-RU" altLang="ru-RU" sz="28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dirty="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dirty="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dirty="0" smtClean="0"/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395288" y="3790950"/>
            <a:ext cx="828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56325" name="Text Box 10"/>
          <p:cNvSpPr txBox="1">
            <a:spLocks noChangeArrowheads="1"/>
          </p:cNvSpPr>
          <p:nvPr/>
        </p:nvSpPr>
        <p:spPr bwMode="auto">
          <a:xfrm>
            <a:off x="1958975" y="4719638"/>
            <a:ext cx="570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924389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79400" y="981075"/>
            <a:ext cx="856932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     Эти аббревиатуры просто указывают на количество битов в транзисторе. В одной ячейке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SLC хранится 1 бит,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MLC – 2 бита, а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TLC – 3 бита, но базовый принцип работы у всех трех типов памяти одинаковый.</a:t>
            </a:r>
            <a:endParaRPr lang="ru-RU" altLang="ru-RU" sz="2000">
              <a:solidFill>
                <a:srgbClr val="FFFF00"/>
              </a:solidFill>
            </a:endParaRPr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2627313" y="260350"/>
            <a:ext cx="35115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CC00"/>
                </a:solidFill>
              </a:rPr>
              <a:t>SLC, MLC </a:t>
            </a:r>
            <a:r>
              <a:rPr lang="ru-RU" altLang="ru-RU" sz="3200" b="1">
                <a:solidFill>
                  <a:srgbClr val="FFCC00"/>
                </a:solidFill>
              </a:rPr>
              <a:t>и </a:t>
            </a:r>
            <a:r>
              <a:rPr lang="en-US" altLang="ru-RU" sz="3200" b="1">
                <a:solidFill>
                  <a:srgbClr val="FFCC00"/>
                </a:solidFill>
              </a:rPr>
              <a:t>TLC </a:t>
            </a:r>
            <a:endParaRPr lang="ru-RU" altLang="ru-RU" sz="3200" b="1">
              <a:solidFill>
                <a:srgbClr val="FFCC00"/>
              </a:solidFill>
            </a:endParaRPr>
          </a:p>
        </p:txBody>
      </p:sp>
      <p:pic>
        <p:nvPicPr>
          <p:cNvPr id="28676" name="Picture 5" descr="&amp;Kcy;&amp;acy;&amp;kcy; &amp;rcy;&amp;acy;&amp;bcy;&amp;ocy;&amp;tcy;&amp;acy;&amp;iecy;&amp;tcy; N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429000"/>
            <a:ext cx="802163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22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549275"/>
            <a:ext cx="8569325" cy="6119813"/>
          </a:xfrm>
        </p:spPr>
        <p:txBody>
          <a:bodyPr/>
          <a:lstStyle/>
          <a:p>
            <a:pPr marL="0" indent="536575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rgbClr val="FFFF00"/>
                </a:solidFill>
                <a:effectLst/>
              </a:rPr>
              <a:t>1947 г</a:t>
            </a:r>
            <a:r>
              <a:rPr lang="ru-RU" altLang="ru-RU" sz="2400" dirty="0" smtClean="0">
                <a:solidFill>
                  <a:srgbClr val="FFFF00"/>
                </a:solidFill>
                <a:effectLst/>
              </a:rPr>
              <a:t>. - </a:t>
            </a:r>
            <a:r>
              <a:rPr lang="ru-RU" altLang="ru-RU" sz="2400" dirty="0" err="1" smtClean="0">
                <a:solidFill>
                  <a:srgbClr val="FFFF00"/>
                </a:solidFill>
                <a:effectLst/>
              </a:rPr>
              <a:t>Шокли</a:t>
            </a:r>
            <a:r>
              <a:rPr lang="ru-RU" altLang="ru-RU" sz="2400" dirty="0" smtClean="0">
                <a:solidFill>
                  <a:srgbClr val="FFFF00"/>
                </a:solidFill>
                <a:effectLst/>
              </a:rPr>
              <a:t> и др. </a:t>
            </a:r>
            <a:r>
              <a:rPr lang="ru-RU" altLang="ru-RU" sz="2400" b="1" dirty="0" smtClean="0">
                <a:solidFill>
                  <a:srgbClr val="FFFF00"/>
                </a:solidFill>
                <a:effectLst/>
              </a:rPr>
              <a:t>изобрели транзистор</a:t>
            </a:r>
            <a:r>
              <a:rPr lang="ru-RU" altLang="ru-RU" sz="2400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 marL="0" indent="536575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altLang="ru-RU" sz="2400" dirty="0" smtClean="0">
              <a:solidFill>
                <a:srgbClr val="FFFF00"/>
              </a:solidFill>
              <a:effectLst/>
            </a:endParaRPr>
          </a:p>
          <a:p>
            <a:pPr marL="0" indent="536575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rgbClr val="FFFF00"/>
                </a:solidFill>
                <a:effectLst/>
              </a:rPr>
              <a:t>В 1956 г. </a:t>
            </a:r>
            <a:r>
              <a:rPr lang="ru-RU" altLang="ru-RU" sz="2400" b="1" dirty="0" err="1" smtClean="0">
                <a:solidFill>
                  <a:srgbClr val="FFFF00"/>
                </a:solidFill>
                <a:effectLst/>
              </a:rPr>
              <a:t>Шокли</a:t>
            </a:r>
            <a:r>
              <a:rPr lang="ru-RU" altLang="ru-RU" sz="2400" b="1" dirty="0" smtClean="0">
                <a:solidFill>
                  <a:srgbClr val="FFFF00"/>
                </a:solidFill>
                <a:effectLst/>
              </a:rPr>
              <a:t>, Бардин и </a:t>
            </a:r>
            <a:r>
              <a:rPr lang="ru-RU" altLang="ru-RU" sz="2400" b="1" dirty="0" err="1" smtClean="0">
                <a:solidFill>
                  <a:srgbClr val="FFFF00"/>
                </a:solidFill>
                <a:effectLst/>
              </a:rPr>
              <a:t>Браттейн</a:t>
            </a:r>
            <a:r>
              <a:rPr lang="ru-RU" altLang="ru-RU" sz="2400" b="1" dirty="0" smtClean="0">
                <a:solidFill>
                  <a:srgbClr val="FFFF00"/>
                </a:solidFill>
                <a:effectLst/>
              </a:rPr>
              <a:t> были удостоены Нобелевской премии по физике</a:t>
            </a:r>
            <a:r>
              <a:rPr lang="ru-RU" altLang="ru-RU" sz="2400" dirty="0" smtClean="0">
                <a:solidFill>
                  <a:srgbClr val="FFFF00"/>
                </a:solidFill>
                <a:effectLst/>
              </a:rPr>
              <a:t> «за исследования полупроводников и открытие транзисторного эффекта». На церемонии презентации Э.Г. </a:t>
            </a:r>
            <a:r>
              <a:rPr lang="ru-RU" altLang="ru-RU" sz="2400" dirty="0" err="1" smtClean="0">
                <a:solidFill>
                  <a:srgbClr val="FFFF00"/>
                </a:solidFill>
                <a:effectLst/>
              </a:rPr>
              <a:t>Рудберг</a:t>
            </a:r>
            <a:r>
              <a:rPr lang="ru-RU" altLang="ru-RU" sz="2400" dirty="0" smtClean="0">
                <a:solidFill>
                  <a:srgbClr val="FFFF00"/>
                </a:solidFill>
                <a:effectLst/>
              </a:rPr>
              <a:t>, член Шведской королевской академии наук, назвал их достижение </a:t>
            </a:r>
            <a:r>
              <a:rPr lang="ru-RU" altLang="ru-RU" sz="2400" b="1" dirty="0" smtClean="0">
                <a:solidFill>
                  <a:srgbClr val="FFFF00"/>
                </a:solidFill>
                <a:effectLst/>
              </a:rPr>
              <a:t>«образцом предвидения, остроумия и настойчивости в достижении цели».</a:t>
            </a:r>
          </a:p>
          <a:p>
            <a:pPr marL="0" indent="536575" algn="just" eaLnBrk="1" hangingPunct="1">
              <a:buFont typeface="Wingdings" pitchFamily="2" charset="2"/>
              <a:buNone/>
              <a:defRPr/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844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395288" y="3790950"/>
            <a:ext cx="828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57347" name="Text Box 10"/>
          <p:cNvSpPr txBox="1">
            <a:spLocks noChangeArrowheads="1"/>
          </p:cNvSpPr>
          <p:nvPr/>
        </p:nvSpPr>
        <p:spPr bwMode="auto">
          <a:xfrm>
            <a:off x="668338" y="4508500"/>
            <a:ext cx="570865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>
                <a:solidFill>
                  <a:srgbClr val="FFFFFF"/>
                </a:solidFill>
              </a:rPr>
              <a:t>У вертикальных NAND-устройств выше надежность и производительность, чем у планарной NAND-памяти.</a:t>
            </a:r>
          </a:p>
        </p:txBody>
      </p:sp>
      <p:pic>
        <p:nvPicPr>
          <p:cNvPr id="57348" name="Picture 2" descr="https://habrastorage.org/getpro/geektimes/post_images/096/dfa/d18/096dfad18f16a8af9ab66b79ac7a42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70453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4" descr="https://habrastorage.org/getpro/geektimes/post_images/0e4/0d2/a11/0e40d2a11bbaae5af0618f92d7026b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7625"/>
            <a:ext cx="233362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148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 eaLnBrk="1" hangingPunct="1"/>
            <a:r>
              <a:rPr lang="ru-RU" altLang="ru-RU" sz="3600" b="0" smtClean="0">
                <a:solidFill>
                  <a:srgbClr val="FFCC00"/>
                </a:solidFill>
                <a:effectLst/>
                <a:latin typeface="Arial" charset="0"/>
              </a:rPr>
              <a:t>Логические элементы, триггеры</a:t>
            </a:r>
          </a:p>
        </p:txBody>
      </p:sp>
      <p:sp>
        <p:nvSpPr>
          <p:cNvPr id="20582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graphicFrame>
        <p:nvGraphicFramePr>
          <p:cNvPr id="3379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8313" y="1844675"/>
          <a:ext cx="3598862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Photo Editor Photo" r:id="rId3" imgW="1428949" imgH="1448002" progId="MSPhotoEd.3">
                  <p:embed/>
                </p:oleObj>
              </mc:Choice>
              <mc:Fallback>
                <p:oleObj name="Photo Editor Photo" r:id="rId3" imgW="1428949" imgH="144800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44675"/>
                        <a:ext cx="3598862" cy="4464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99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95288" y="3790950"/>
            <a:ext cx="828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33798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59338" y="1844675"/>
          <a:ext cx="3744912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Photo Editor Photo" r:id="rId5" imgW="2857899" imgH="4285714" progId="MSPhotoEd.3">
                  <p:embed/>
                </p:oleObj>
              </mc:Choice>
              <mc:Fallback>
                <p:oleObj name="Photo Editor Photo" r:id="rId5" imgW="2857899" imgH="42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844675"/>
                        <a:ext cx="3744912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1403350" y="1125538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1918 г. – М.А. Бонч-Бруевич изобрел триггер</a:t>
            </a:r>
          </a:p>
        </p:txBody>
      </p:sp>
    </p:spTree>
    <p:extLst>
      <p:ext uri="{BB962C8B-B14F-4D97-AF65-F5344CB8AC3E}">
        <p14:creationId xmlns:p14="http://schemas.microsoft.com/office/powerpoint/2010/main" val="1409403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3600" b="0" smtClean="0">
                <a:solidFill>
                  <a:srgbClr val="FFCC00"/>
                </a:solidFill>
                <a:effectLst/>
                <a:latin typeface="Arial" charset="0"/>
              </a:rPr>
              <a:t>Последовательный и параллельный регистры сдвига</a:t>
            </a:r>
          </a:p>
        </p:txBody>
      </p:sp>
      <p:sp>
        <p:nvSpPr>
          <p:cNvPr id="20992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95288" y="3790950"/>
            <a:ext cx="828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3482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916238" y="4076700"/>
          <a:ext cx="575945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Photo Editor Photo" r:id="rId3" imgW="4285714" imgH="2619048" progId="MSPhotoEd.3">
                  <p:embed/>
                </p:oleObj>
              </mc:Choice>
              <mc:Fallback>
                <p:oleObj name="Photo Editor Photo" r:id="rId3" imgW="4285714" imgH="2619048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076700"/>
                        <a:ext cx="5759450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288" y="1484313"/>
          <a:ext cx="561657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Photo Editor Photo" r:id="rId5" imgW="3809524" imgH="1895238" progId="MSPhotoEd.3">
                  <p:embed/>
                </p:oleObj>
              </mc:Choice>
              <mc:Fallback>
                <p:oleObj name="Photo Editor Photo" r:id="rId5" imgW="3809524" imgH="1895238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5616575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769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ctr" eaLnBrk="1" hangingPunct="1"/>
            <a:r>
              <a:rPr lang="ru-RU" altLang="ru-RU" sz="3600" b="0" smtClean="0">
                <a:solidFill>
                  <a:srgbClr val="FFCC00"/>
                </a:solidFill>
                <a:effectLst/>
                <a:latin typeface="Arial" charset="0"/>
              </a:rPr>
              <a:t>Счетчик, вычитатель</a:t>
            </a:r>
          </a:p>
        </p:txBody>
      </p:sp>
      <p:sp>
        <p:nvSpPr>
          <p:cNvPr id="21197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288" y="908050"/>
          <a:ext cx="6913562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Photo Editor Photo" r:id="rId3" imgW="4761905" imgH="1286055" progId="MSPhotoEd.3">
                  <p:embed/>
                </p:oleObj>
              </mc:Choice>
              <mc:Fallback>
                <p:oleObj name="Photo Editor Photo" r:id="rId3" imgW="4761905" imgH="1286055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08050"/>
                        <a:ext cx="6913562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95288" y="3790950"/>
            <a:ext cx="828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graphicFrame>
        <p:nvGraphicFramePr>
          <p:cNvPr id="35846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05124038"/>
              </p:ext>
            </p:extLst>
          </p:nvPr>
        </p:nvGraphicFramePr>
        <p:xfrm>
          <a:off x="2051720" y="3599706"/>
          <a:ext cx="6769100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Photo Editor Photo" r:id="rId5" imgW="3809524" imgH="2790476" progId="MSPhotoEd.3">
                  <p:embed/>
                </p:oleObj>
              </mc:Choice>
              <mc:Fallback>
                <p:oleObj name="Photo Editor Photo" r:id="rId5" imgW="3809524" imgH="27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599706"/>
                        <a:ext cx="6769100" cy="314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48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ctr" eaLnBrk="1" hangingPunct="1"/>
            <a:r>
              <a:rPr lang="ru-RU" altLang="ru-RU" sz="3600" b="0" smtClean="0">
                <a:solidFill>
                  <a:srgbClr val="FFCC00"/>
                </a:solidFill>
                <a:effectLst/>
                <a:latin typeface="Arial" charset="0"/>
              </a:rPr>
              <a:t>Сумматор</a:t>
            </a:r>
          </a:p>
        </p:txBody>
      </p:sp>
      <p:sp>
        <p:nvSpPr>
          <p:cNvPr id="214019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95288" y="3790950"/>
            <a:ext cx="828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pic>
        <p:nvPicPr>
          <p:cNvPr id="36869" name="Picture 5" descr="Pic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196975"/>
            <a:ext cx="6265863" cy="5327650"/>
          </a:xfrm>
        </p:spPr>
      </p:pic>
    </p:spTree>
    <p:extLst>
      <p:ext uri="{BB962C8B-B14F-4D97-AF65-F5344CB8AC3E}">
        <p14:creationId xmlns:p14="http://schemas.microsoft.com/office/powerpoint/2010/main" val="3750048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686800" cy="620713"/>
          </a:xfrm>
        </p:spPr>
        <p:txBody>
          <a:bodyPr/>
          <a:lstStyle/>
          <a:p>
            <a:pPr algn="ctr" eaLnBrk="1" hangingPunct="1"/>
            <a:r>
              <a:rPr lang="ru-RU" altLang="ru-RU" sz="3400" b="0" smtClean="0">
                <a:solidFill>
                  <a:srgbClr val="FFCC00"/>
                </a:solidFill>
                <a:effectLst/>
                <a:latin typeface="Arial" charset="0"/>
              </a:rPr>
              <a:t>Архитектура типового микропроцессора</a:t>
            </a:r>
          </a:p>
        </p:txBody>
      </p:sp>
      <p:sp>
        <p:nvSpPr>
          <p:cNvPr id="21606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95288" y="3790950"/>
            <a:ext cx="828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411413" y="2349500"/>
            <a:ext cx="12969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Регистр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состояния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411413" y="2924175"/>
            <a:ext cx="12969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/>
              <a:t>Сумматор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187450" y="2924175"/>
            <a:ext cx="115411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Устройство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сдвига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971550" y="1916113"/>
            <a:ext cx="29527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3924300" y="1916113"/>
            <a:ext cx="0" cy="15843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971550" y="3500438"/>
            <a:ext cx="29527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971550" y="1916113"/>
            <a:ext cx="0" cy="15843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2555875" y="4292600"/>
            <a:ext cx="16573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b="1"/>
              <a:t>Дешифратор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b="1"/>
              <a:t>команд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4716463" y="4292600"/>
            <a:ext cx="1296987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b="1"/>
              <a:t>Регистр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b="1"/>
              <a:t>команд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4716463" y="3716338"/>
            <a:ext cx="12969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b="1"/>
              <a:t>Счетчик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b="1"/>
              <a:t>команд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4716463" y="2924175"/>
            <a:ext cx="12969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Аккумулятор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4716463" y="2349500"/>
            <a:ext cx="12969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/>
              <a:t>РОН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1095375" y="2055813"/>
            <a:ext cx="70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АЛУ</a:t>
            </a:r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3924300" y="2565400"/>
            <a:ext cx="792163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3924300" y="3141663"/>
            <a:ext cx="792163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4140200" y="3141663"/>
            <a:ext cx="576263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6372225" y="1628775"/>
            <a:ext cx="0" cy="33845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6516688" y="1628775"/>
            <a:ext cx="0" cy="32400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684213" y="1412875"/>
            <a:ext cx="0" cy="36718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539750" y="1341438"/>
            <a:ext cx="0" cy="34559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7885113" y="2565400"/>
            <a:ext cx="588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ШД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0" y="3141663"/>
            <a:ext cx="58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ША</a:t>
            </a: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H="1">
            <a:off x="6011863" y="2565400"/>
            <a:ext cx="36036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 flipH="1">
            <a:off x="6011863" y="3141663"/>
            <a:ext cx="36036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6227763" y="3141663"/>
            <a:ext cx="14446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 flipH="1">
            <a:off x="6011863" y="3933825"/>
            <a:ext cx="36036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 flipH="1">
            <a:off x="684213" y="3933825"/>
            <a:ext cx="40322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flipH="1">
            <a:off x="6011863" y="4652963"/>
            <a:ext cx="36036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 flipH="1">
            <a:off x="4211638" y="4652963"/>
            <a:ext cx="50482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827088" y="5516563"/>
            <a:ext cx="59055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/>
              <a:t>Устройство управления</a:t>
            </a:r>
            <a:r>
              <a:rPr lang="ru-RU" altLang="ru-RU" sz="2000"/>
              <a:t> и синхронизации</a:t>
            </a:r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>
            <a:off x="3492500" y="4868863"/>
            <a:ext cx="0" cy="647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 flipH="1">
            <a:off x="6732588" y="5661025"/>
            <a:ext cx="71913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7092950" y="4797425"/>
            <a:ext cx="923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Сброс</a:t>
            </a:r>
          </a:p>
        </p:txBody>
      </p:sp>
      <p:sp>
        <p:nvSpPr>
          <p:cNvPr id="37926" name="Line 38"/>
          <p:cNvSpPr>
            <a:spLocks noChangeShapeType="1"/>
          </p:cNvSpPr>
          <p:nvPr/>
        </p:nvSpPr>
        <p:spPr bwMode="auto">
          <a:xfrm flipH="1">
            <a:off x="0" y="5661025"/>
            <a:ext cx="8270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 flipH="1">
            <a:off x="0" y="5805488"/>
            <a:ext cx="8270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-92075" y="5151438"/>
            <a:ext cx="103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Чтение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0" y="5876925"/>
            <a:ext cx="1017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Запись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1476375" y="6092825"/>
            <a:ext cx="10080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/>
              <a:t>ГТИ</a:t>
            </a:r>
          </a:p>
        </p:txBody>
      </p:sp>
      <p:sp>
        <p:nvSpPr>
          <p:cNvPr id="37931" name="Line 43"/>
          <p:cNvSpPr>
            <a:spLocks noChangeShapeType="1"/>
          </p:cNvSpPr>
          <p:nvPr/>
        </p:nvSpPr>
        <p:spPr bwMode="auto">
          <a:xfrm flipH="1">
            <a:off x="684213" y="6308725"/>
            <a:ext cx="79216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32" name="Line 44"/>
          <p:cNvSpPr>
            <a:spLocks noChangeShapeType="1"/>
          </p:cNvSpPr>
          <p:nvPr/>
        </p:nvSpPr>
        <p:spPr bwMode="auto">
          <a:xfrm flipV="1">
            <a:off x="1908175" y="5876925"/>
            <a:ext cx="0" cy="215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539750" y="6461125"/>
            <a:ext cx="67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000">
                <a:solidFill>
                  <a:srgbClr val="FFFFFF"/>
                </a:solidFill>
              </a:rPr>
              <a:t>CLK</a:t>
            </a:r>
            <a:endParaRPr lang="ru-RU" altLang="ru-RU" sz="2000">
              <a:solidFill>
                <a:srgbClr val="FFFFFF"/>
              </a:solidFill>
            </a:endParaRPr>
          </a:p>
        </p:txBody>
      </p:sp>
      <p:sp>
        <p:nvSpPr>
          <p:cNvPr id="37934" name="Line 46"/>
          <p:cNvSpPr>
            <a:spLocks noChangeShapeType="1"/>
          </p:cNvSpPr>
          <p:nvPr/>
        </p:nvSpPr>
        <p:spPr bwMode="auto">
          <a:xfrm flipV="1">
            <a:off x="1692275" y="6453188"/>
            <a:ext cx="0" cy="1444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35" name="Line 47"/>
          <p:cNvSpPr>
            <a:spLocks noChangeShapeType="1"/>
          </p:cNvSpPr>
          <p:nvPr/>
        </p:nvSpPr>
        <p:spPr bwMode="auto">
          <a:xfrm flipV="1">
            <a:off x="2124075" y="6453188"/>
            <a:ext cx="0" cy="1444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36" name="AutoShape 48"/>
          <p:cNvSpPr>
            <a:spLocks/>
          </p:cNvSpPr>
          <p:nvPr/>
        </p:nvSpPr>
        <p:spPr bwMode="auto">
          <a:xfrm rot="16200000" flipH="1">
            <a:off x="1776413" y="6413500"/>
            <a:ext cx="215900" cy="673100"/>
          </a:xfrm>
          <a:prstGeom prst="rightBrace">
            <a:avLst>
              <a:gd name="adj1" fmla="val 25980"/>
              <a:gd name="adj2" fmla="val 50000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37937" name="Text Box 49"/>
          <p:cNvSpPr txBox="1">
            <a:spLocks noChangeArrowheads="1"/>
          </p:cNvSpPr>
          <p:nvPr/>
        </p:nvSpPr>
        <p:spPr bwMode="auto">
          <a:xfrm>
            <a:off x="2268538" y="6461125"/>
            <a:ext cx="1293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Кристалл</a:t>
            </a: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4643438" y="6021388"/>
            <a:ext cx="216058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Управление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 прерываниями</a:t>
            </a:r>
          </a:p>
        </p:txBody>
      </p:sp>
      <p:sp>
        <p:nvSpPr>
          <p:cNvPr id="37939" name="Line 51"/>
          <p:cNvSpPr>
            <a:spLocks noChangeShapeType="1"/>
          </p:cNvSpPr>
          <p:nvPr/>
        </p:nvSpPr>
        <p:spPr bwMode="auto">
          <a:xfrm flipV="1">
            <a:off x="5651500" y="58769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40" name="Line 52"/>
          <p:cNvSpPr>
            <a:spLocks noChangeShapeType="1"/>
          </p:cNvSpPr>
          <p:nvPr/>
        </p:nvSpPr>
        <p:spPr bwMode="auto">
          <a:xfrm flipH="1">
            <a:off x="6804025" y="6308725"/>
            <a:ext cx="93662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41" name="Text Box 53"/>
          <p:cNvSpPr txBox="1">
            <a:spLocks noChangeArrowheads="1"/>
          </p:cNvSpPr>
          <p:nvPr/>
        </p:nvSpPr>
        <p:spPr bwMode="auto">
          <a:xfrm>
            <a:off x="7308850" y="5949950"/>
            <a:ext cx="1627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Требование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прерываний</a:t>
            </a:r>
          </a:p>
        </p:txBody>
      </p:sp>
      <p:sp>
        <p:nvSpPr>
          <p:cNvPr id="37942" name="Rectangle 54"/>
          <p:cNvSpPr>
            <a:spLocks noChangeArrowheads="1"/>
          </p:cNvSpPr>
          <p:nvPr/>
        </p:nvSpPr>
        <p:spPr bwMode="auto">
          <a:xfrm>
            <a:off x="2843213" y="6092825"/>
            <a:ext cx="151288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/>
              <a:t>Питание</a:t>
            </a:r>
          </a:p>
        </p:txBody>
      </p:sp>
      <p:sp>
        <p:nvSpPr>
          <p:cNvPr id="37943" name="Line 55"/>
          <p:cNvSpPr>
            <a:spLocks noChangeShapeType="1"/>
          </p:cNvSpPr>
          <p:nvPr/>
        </p:nvSpPr>
        <p:spPr bwMode="auto">
          <a:xfrm flipV="1">
            <a:off x="3276600" y="5876925"/>
            <a:ext cx="0" cy="215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44" name="Line 56"/>
          <p:cNvSpPr>
            <a:spLocks noChangeShapeType="1"/>
          </p:cNvSpPr>
          <p:nvPr/>
        </p:nvSpPr>
        <p:spPr bwMode="auto">
          <a:xfrm flipV="1">
            <a:off x="3924300" y="5876925"/>
            <a:ext cx="0" cy="215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45" name="Rectangle 57"/>
          <p:cNvSpPr>
            <a:spLocks noChangeArrowheads="1"/>
          </p:cNvSpPr>
          <p:nvPr/>
        </p:nvSpPr>
        <p:spPr bwMode="auto">
          <a:xfrm>
            <a:off x="7019925" y="2420938"/>
            <a:ext cx="576263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/>
              <a:t>Б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/>
              <a:t>у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/>
              <a:t>ф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/>
              <a:t>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/>
              <a:t>р</a:t>
            </a:r>
          </a:p>
        </p:txBody>
      </p:sp>
      <p:sp>
        <p:nvSpPr>
          <p:cNvPr id="37946" name="AutoShape 58"/>
          <p:cNvSpPr>
            <a:spLocks noChangeArrowheads="1"/>
          </p:cNvSpPr>
          <p:nvPr/>
        </p:nvSpPr>
        <p:spPr bwMode="auto">
          <a:xfrm>
            <a:off x="7596188" y="3068638"/>
            <a:ext cx="1214437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37947" name="Line 59"/>
          <p:cNvSpPr>
            <a:spLocks noChangeShapeType="1"/>
          </p:cNvSpPr>
          <p:nvPr/>
        </p:nvSpPr>
        <p:spPr bwMode="auto">
          <a:xfrm>
            <a:off x="6659563" y="3357563"/>
            <a:ext cx="36036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48" name="Line 60"/>
          <p:cNvSpPr>
            <a:spLocks noChangeShapeType="1"/>
          </p:cNvSpPr>
          <p:nvPr/>
        </p:nvSpPr>
        <p:spPr bwMode="auto">
          <a:xfrm flipH="1">
            <a:off x="6516688" y="3357563"/>
            <a:ext cx="36036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49" name="Text Box 61"/>
          <p:cNvSpPr txBox="1">
            <a:spLocks noChangeArrowheads="1"/>
          </p:cNvSpPr>
          <p:nvPr/>
        </p:nvSpPr>
        <p:spPr bwMode="auto">
          <a:xfrm>
            <a:off x="6640513" y="1263650"/>
            <a:ext cx="227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Внутренняя шина</a:t>
            </a:r>
          </a:p>
        </p:txBody>
      </p:sp>
    </p:spTree>
    <p:extLst>
      <p:ext uri="{BB962C8B-B14F-4D97-AF65-F5344CB8AC3E}">
        <p14:creationId xmlns:p14="http://schemas.microsoft.com/office/powerpoint/2010/main" val="1094762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ctr" eaLnBrk="1" hangingPunct="1"/>
            <a:r>
              <a:rPr lang="ru-RU" altLang="ru-RU" sz="3600" smtClean="0">
                <a:solidFill>
                  <a:srgbClr val="008080"/>
                </a:solidFill>
                <a:effectLst/>
                <a:latin typeface="Arial" pitchFamily="34" charset="0"/>
              </a:rPr>
              <a:t>Структура микропроцессора </a:t>
            </a:r>
            <a:br>
              <a:rPr lang="ru-RU" altLang="ru-RU" sz="3600" smtClean="0">
                <a:solidFill>
                  <a:srgbClr val="008080"/>
                </a:solidFill>
                <a:effectLst/>
                <a:latin typeface="Arial" pitchFamily="34" charset="0"/>
              </a:rPr>
            </a:br>
            <a:r>
              <a:rPr lang="en-US" altLang="ru-RU" sz="3600" smtClean="0">
                <a:solidFill>
                  <a:srgbClr val="008080"/>
                </a:solidFill>
                <a:effectLst/>
                <a:latin typeface="Arial" pitchFamily="34" charset="0"/>
              </a:rPr>
              <a:t>Intel 80386</a:t>
            </a:r>
            <a:endParaRPr lang="ru-RU" altLang="ru-RU" sz="3600" smtClean="0">
              <a:solidFill>
                <a:srgbClr val="008080"/>
              </a:solidFill>
              <a:effectLst/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95288" y="4076700"/>
            <a:ext cx="1081087" cy="2303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95288" y="486886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395288" y="5661025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95288" y="4148138"/>
            <a:ext cx="11017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Циклический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сдвигатель,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сумматор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76238" y="4960938"/>
            <a:ext cx="110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Умножитель</a:t>
            </a:r>
            <a:r>
              <a:rPr lang="en-US" altLang="ru-RU" sz="1200" smtClean="0">
                <a:solidFill>
                  <a:srgbClr val="000000"/>
                </a:solidFill>
              </a:rPr>
              <a:t>/</a:t>
            </a:r>
            <a:endParaRPr lang="ru-RU" altLang="ru-RU" sz="120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делитель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95288" y="5661025"/>
            <a:ext cx="88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Набор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регистров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268538" y="4581525"/>
            <a:ext cx="1295400" cy="12969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995738" y="4581525"/>
            <a:ext cx="1368425" cy="12969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795963" y="4581525"/>
            <a:ext cx="1368425" cy="12969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2268538" y="530066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3995738" y="530066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5795963" y="522922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2268538" y="4652963"/>
            <a:ext cx="1312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Декодирование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и упорядочение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339975" y="5373688"/>
            <a:ext cx="1192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Управляющее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ПЗУ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356100" y="4652963"/>
            <a:ext cx="77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Декодер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команд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097338" y="5975350"/>
            <a:ext cx="12080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Очередь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декодированных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команд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5737225" y="4581525"/>
            <a:ext cx="14351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Устройство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предварительной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выборки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5940425" y="5229225"/>
            <a:ext cx="9810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16-байтная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очередь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кодов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3924300" y="1700213"/>
            <a:ext cx="1439863" cy="17287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3924300" y="2205038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3924300" y="2852738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3975100" y="1720850"/>
            <a:ext cx="121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Трехвходовый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сумматор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3995738" y="2205038"/>
            <a:ext cx="115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Регистры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дескрипторов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4067175" y="2852738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ПЛМ границ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и атрибутов</a:t>
            </a: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5867400" y="1700213"/>
            <a:ext cx="1439863" cy="17287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5867400" y="220503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5867400" y="285273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6567488" y="2297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6084888" y="1700213"/>
            <a:ext cx="901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Сумматор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6011863" y="2276475"/>
            <a:ext cx="1087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Кэш страниц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5867400" y="2852738"/>
            <a:ext cx="139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ПЛМ управления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и атрибутов</a:t>
            </a: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1476375" y="2852738"/>
            <a:ext cx="1152525" cy="5048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Блок проверки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защиты</a:t>
            </a: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7739063" y="1627188"/>
            <a:ext cx="936625" cy="3603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Арбитр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запросов</a:t>
            </a: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7667625" y="2924175"/>
            <a:ext cx="1296988" cy="2736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7667625" y="3789363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7667625" y="4652963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7885113" y="3068638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Драйвер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адреса</a:t>
            </a: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7812088" y="3789363"/>
            <a:ext cx="1039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Управление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размером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шины,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конвейером</a:t>
            </a: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7667625" y="4868863"/>
            <a:ext cx="1320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Мультиплексор,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приемопере-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датчики</a:t>
            </a: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827088" y="3743325"/>
            <a:ext cx="433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АЛУ</a:t>
            </a: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2176463" y="5922963"/>
            <a:ext cx="896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Управление</a:t>
            </a: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3924300" y="5300663"/>
            <a:ext cx="14605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Предварительное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декодирование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команд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5813425" y="5922963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Предварительная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выборка команд</a:t>
            </a:r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>
            <a:off x="900113" y="6669088"/>
            <a:ext cx="72723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 flipV="1">
            <a:off x="8172450" y="5661025"/>
            <a:ext cx="0" cy="10080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 flipV="1">
            <a:off x="900113" y="6381750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697" name="Text Box 49"/>
          <p:cNvSpPr txBox="1">
            <a:spLocks noChangeArrowheads="1"/>
          </p:cNvSpPr>
          <p:nvPr/>
        </p:nvSpPr>
        <p:spPr bwMode="auto">
          <a:xfrm>
            <a:off x="1455738" y="6427788"/>
            <a:ext cx="2092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Специализированная шина АЛУ</a:t>
            </a:r>
          </a:p>
        </p:txBody>
      </p: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7793038" y="625792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32</a:t>
            </a:r>
          </a:p>
        </p:txBody>
      </p:sp>
      <p:sp>
        <p:nvSpPr>
          <p:cNvPr id="27699" name="Line 51"/>
          <p:cNvSpPr>
            <a:spLocks noChangeShapeType="1"/>
          </p:cNvSpPr>
          <p:nvPr/>
        </p:nvSpPr>
        <p:spPr bwMode="auto">
          <a:xfrm flipV="1">
            <a:off x="755650" y="2565400"/>
            <a:ext cx="0" cy="151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00" name="Line 52"/>
          <p:cNvSpPr>
            <a:spLocks noChangeShapeType="1"/>
          </p:cNvSpPr>
          <p:nvPr/>
        </p:nvSpPr>
        <p:spPr bwMode="auto">
          <a:xfrm>
            <a:off x="755650" y="2565400"/>
            <a:ext cx="3168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01" name="Text Box 53"/>
          <p:cNvSpPr txBox="1">
            <a:spLocks noChangeArrowheads="1"/>
          </p:cNvSpPr>
          <p:nvPr/>
        </p:nvSpPr>
        <p:spPr bwMode="auto">
          <a:xfrm>
            <a:off x="1023938" y="2322513"/>
            <a:ext cx="2012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Шина исполнительного адреса</a:t>
            </a:r>
          </a:p>
        </p:txBody>
      </p:sp>
      <p:sp>
        <p:nvSpPr>
          <p:cNvPr id="27702" name="Text Box 54"/>
          <p:cNvSpPr txBox="1">
            <a:spLocks noChangeArrowheads="1"/>
          </p:cNvSpPr>
          <p:nvPr/>
        </p:nvSpPr>
        <p:spPr bwMode="auto">
          <a:xfrm>
            <a:off x="3348038" y="2636838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32</a:t>
            </a:r>
          </a:p>
        </p:txBody>
      </p:sp>
      <p:sp>
        <p:nvSpPr>
          <p:cNvPr id="27703" name="Line 55"/>
          <p:cNvSpPr>
            <a:spLocks noChangeShapeType="1"/>
          </p:cNvSpPr>
          <p:nvPr/>
        </p:nvSpPr>
        <p:spPr bwMode="auto">
          <a:xfrm flipV="1">
            <a:off x="539750" y="1916113"/>
            <a:ext cx="0" cy="2160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539750" y="1916113"/>
            <a:ext cx="3384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05" name="Text Box 57"/>
          <p:cNvSpPr txBox="1">
            <a:spLocks noChangeArrowheads="1"/>
          </p:cNvSpPr>
          <p:nvPr/>
        </p:nvSpPr>
        <p:spPr bwMode="auto">
          <a:xfrm>
            <a:off x="1042988" y="1628775"/>
            <a:ext cx="2012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Шина исполнительного адреса</a:t>
            </a:r>
          </a:p>
        </p:txBody>
      </p:sp>
      <p:sp>
        <p:nvSpPr>
          <p:cNvPr id="27706" name="Text Box 58"/>
          <p:cNvSpPr txBox="1">
            <a:spLocks noChangeArrowheads="1"/>
          </p:cNvSpPr>
          <p:nvPr/>
        </p:nvSpPr>
        <p:spPr bwMode="auto">
          <a:xfrm>
            <a:off x="3348038" y="1989138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32</a:t>
            </a:r>
          </a:p>
        </p:txBody>
      </p:sp>
      <p:sp>
        <p:nvSpPr>
          <p:cNvPr id="27707" name="Line 59"/>
          <p:cNvSpPr>
            <a:spLocks noChangeShapeType="1"/>
          </p:cNvSpPr>
          <p:nvPr/>
        </p:nvSpPr>
        <p:spPr bwMode="auto">
          <a:xfrm>
            <a:off x="1476375" y="4724400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08" name="Line 60"/>
          <p:cNvSpPr>
            <a:spLocks noChangeShapeType="1"/>
          </p:cNvSpPr>
          <p:nvPr/>
        </p:nvSpPr>
        <p:spPr bwMode="auto">
          <a:xfrm>
            <a:off x="1619250" y="3357563"/>
            <a:ext cx="0" cy="1366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09" name="Line 61"/>
          <p:cNvSpPr>
            <a:spLocks noChangeShapeType="1"/>
          </p:cNvSpPr>
          <p:nvPr/>
        </p:nvSpPr>
        <p:spPr bwMode="auto">
          <a:xfrm flipH="1">
            <a:off x="1476375" y="5805488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10" name="Line 62"/>
          <p:cNvSpPr>
            <a:spLocks noChangeShapeType="1"/>
          </p:cNvSpPr>
          <p:nvPr/>
        </p:nvSpPr>
        <p:spPr bwMode="auto">
          <a:xfrm flipV="1">
            <a:off x="1908175" y="3357563"/>
            <a:ext cx="0" cy="2447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11" name="Line 63"/>
          <p:cNvSpPr>
            <a:spLocks noChangeShapeType="1"/>
          </p:cNvSpPr>
          <p:nvPr/>
        </p:nvSpPr>
        <p:spPr bwMode="auto">
          <a:xfrm flipH="1">
            <a:off x="3563938" y="558958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12" name="Line 64"/>
          <p:cNvSpPr>
            <a:spLocks noChangeShapeType="1"/>
          </p:cNvSpPr>
          <p:nvPr/>
        </p:nvSpPr>
        <p:spPr bwMode="auto">
          <a:xfrm flipH="1">
            <a:off x="3708400" y="4868863"/>
            <a:ext cx="2873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13" name="Line 65"/>
          <p:cNvSpPr>
            <a:spLocks noChangeShapeType="1"/>
          </p:cNvSpPr>
          <p:nvPr/>
        </p:nvSpPr>
        <p:spPr bwMode="auto">
          <a:xfrm flipV="1">
            <a:off x="3708400" y="3213100"/>
            <a:ext cx="0" cy="1655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14" name="Line 66"/>
          <p:cNvSpPr>
            <a:spLocks noChangeShapeType="1"/>
          </p:cNvSpPr>
          <p:nvPr/>
        </p:nvSpPr>
        <p:spPr bwMode="auto">
          <a:xfrm>
            <a:off x="3708400" y="3213100"/>
            <a:ext cx="215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15" name="Line 67"/>
          <p:cNvSpPr>
            <a:spLocks noChangeShapeType="1"/>
          </p:cNvSpPr>
          <p:nvPr/>
        </p:nvSpPr>
        <p:spPr bwMode="auto">
          <a:xfrm flipV="1">
            <a:off x="2843213" y="4076700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16" name="Line 68"/>
          <p:cNvSpPr>
            <a:spLocks noChangeShapeType="1"/>
          </p:cNvSpPr>
          <p:nvPr/>
        </p:nvSpPr>
        <p:spPr bwMode="auto">
          <a:xfrm>
            <a:off x="2843213" y="4076700"/>
            <a:ext cx="48244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17" name="Text Box 69"/>
          <p:cNvSpPr txBox="1">
            <a:spLocks noChangeArrowheads="1"/>
          </p:cNvSpPr>
          <p:nvPr/>
        </p:nvSpPr>
        <p:spPr bwMode="auto">
          <a:xfrm>
            <a:off x="2700338" y="3500438"/>
            <a:ext cx="876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Внутренняя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шина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управления</a:t>
            </a:r>
          </a:p>
        </p:txBody>
      </p:sp>
      <p:sp>
        <p:nvSpPr>
          <p:cNvPr id="27718" name="Text Box 70"/>
          <p:cNvSpPr txBox="1">
            <a:spLocks noChangeArrowheads="1"/>
          </p:cNvSpPr>
          <p:nvPr/>
        </p:nvSpPr>
        <p:spPr bwMode="auto">
          <a:xfrm rot="10800000">
            <a:off x="3635375" y="3357563"/>
            <a:ext cx="336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Шина        смещений</a:t>
            </a:r>
          </a:p>
        </p:txBody>
      </p:sp>
      <p:sp>
        <p:nvSpPr>
          <p:cNvPr id="27719" name="Line 71"/>
          <p:cNvSpPr>
            <a:spLocks noChangeShapeType="1"/>
          </p:cNvSpPr>
          <p:nvPr/>
        </p:nvSpPr>
        <p:spPr bwMode="auto">
          <a:xfrm>
            <a:off x="4572000" y="34290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20" name="Line 72"/>
          <p:cNvSpPr>
            <a:spLocks noChangeShapeType="1"/>
          </p:cNvSpPr>
          <p:nvPr/>
        </p:nvSpPr>
        <p:spPr bwMode="auto">
          <a:xfrm>
            <a:off x="4572000" y="4076700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21" name="Line 73"/>
          <p:cNvSpPr>
            <a:spLocks noChangeShapeType="1"/>
          </p:cNvSpPr>
          <p:nvPr/>
        </p:nvSpPr>
        <p:spPr bwMode="auto">
          <a:xfrm flipH="1">
            <a:off x="5364163" y="558958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22" name="Line 74"/>
          <p:cNvSpPr>
            <a:spLocks noChangeShapeType="1"/>
          </p:cNvSpPr>
          <p:nvPr/>
        </p:nvSpPr>
        <p:spPr bwMode="auto">
          <a:xfrm>
            <a:off x="5580063" y="1989138"/>
            <a:ext cx="0" cy="2952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23" name="Line 75"/>
          <p:cNvSpPr>
            <a:spLocks noChangeShapeType="1"/>
          </p:cNvSpPr>
          <p:nvPr/>
        </p:nvSpPr>
        <p:spPr bwMode="auto">
          <a:xfrm>
            <a:off x="5580063" y="4941888"/>
            <a:ext cx="215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24" name="Line 76"/>
          <p:cNvSpPr>
            <a:spLocks noChangeShapeType="1"/>
          </p:cNvSpPr>
          <p:nvPr/>
        </p:nvSpPr>
        <p:spPr bwMode="auto">
          <a:xfrm>
            <a:off x="5364163" y="1989138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25" name="Text Box 77"/>
          <p:cNvSpPr txBox="1">
            <a:spLocks noChangeArrowheads="1"/>
          </p:cNvSpPr>
          <p:nvPr/>
        </p:nvSpPr>
        <p:spPr bwMode="auto">
          <a:xfrm>
            <a:off x="5580063" y="21336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32</a:t>
            </a:r>
          </a:p>
        </p:txBody>
      </p:sp>
      <p:sp>
        <p:nvSpPr>
          <p:cNvPr id="27726" name="Text Box 78"/>
          <p:cNvSpPr txBox="1">
            <a:spLocks noChangeArrowheads="1"/>
          </p:cNvSpPr>
          <p:nvPr/>
        </p:nvSpPr>
        <p:spPr bwMode="auto">
          <a:xfrm rot="10800000">
            <a:off x="5292725" y="2205038"/>
            <a:ext cx="336550" cy="15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Шина линейного адреса</a:t>
            </a:r>
          </a:p>
        </p:txBody>
      </p:sp>
      <p:sp>
        <p:nvSpPr>
          <p:cNvPr id="27727" name="Line 79"/>
          <p:cNvSpPr>
            <a:spLocks noChangeShapeType="1"/>
          </p:cNvSpPr>
          <p:nvPr/>
        </p:nvSpPr>
        <p:spPr bwMode="auto">
          <a:xfrm>
            <a:off x="5580063" y="3213100"/>
            <a:ext cx="2873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28" name="Line 80"/>
          <p:cNvSpPr>
            <a:spLocks noChangeShapeType="1"/>
          </p:cNvSpPr>
          <p:nvPr/>
        </p:nvSpPr>
        <p:spPr bwMode="auto">
          <a:xfrm flipV="1">
            <a:off x="7451725" y="3213100"/>
            <a:ext cx="0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29" name="Line 81"/>
          <p:cNvSpPr>
            <a:spLocks noChangeShapeType="1"/>
          </p:cNvSpPr>
          <p:nvPr/>
        </p:nvSpPr>
        <p:spPr bwMode="auto">
          <a:xfrm flipH="1">
            <a:off x="7308850" y="3213100"/>
            <a:ext cx="142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30" name="Line 82"/>
          <p:cNvSpPr>
            <a:spLocks noChangeShapeType="1"/>
          </p:cNvSpPr>
          <p:nvPr/>
        </p:nvSpPr>
        <p:spPr bwMode="auto">
          <a:xfrm>
            <a:off x="7451725" y="4076700"/>
            <a:ext cx="0" cy="865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31" name="Line 83"/>
          <p:cNvSpPr>
            <a:spLocks noChangeShapeType="1"/>
          </p:cNvSpPr>
          <p:nvPr/>
        </p:nvSpPr>
        <p:spPr bwMode="auto">
          <a:xfrm flipH="1">
            <a:off x="7164388" y="4941888"/>
            <a:ext cx="2873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32" name="Line 84"/>
          <p:cNvSpPr>
            <a:spLocks noChangeShapeType="1"/>
          </p:cNvSpPr>
          <p:nvPr/>
        </p:nvSpPr>
        <p:spPr bwMode="auto">
          <a:xfrm>
            <a:off x="7451725" y="4941888"/>
            <a:ext cx="215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33" name="Text Box 85"/>
          <p:cNvSpPr txBox="1">
            <a:spLocks noChangeArrowheads="1"/>
          </p:cNvSpPr>
          <p:nvPr/>
        </p:nvSpPr>
        <p:spPr bwMode="auto">
          <a:xfrm>
            <a:off x="6227763" y="4149725"/>
            <a:ext cx="1227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Выборка кодов,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Таблицы страниц</a:t>
            </a:r>
          </a:p>
        </p:txBody>
      </p:sp>
      <p:sp>
        <p:nvSpPr>
          <p:cNvPr id="27734" name="Text Box 86"/>
          <p:cNvSpPr txBox="1">
            <a:spLocks noChangeArrowheads="1"/>
          </p:cNvSpPr>
          <p:nvPr/>
        </p:nvSpPr>
        <p:spPr bwMode="auto">
          <a:xfrm>
            <a:off x="3903663" y="1458913"/>
            <a:ext cx="1254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Блок сегментации</a:t>
            </a:r>
          </a:p>
        </p:txBody>
      </p:sp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5940425" y="1341438"/>
            <a:ext cx="1076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Блок разбивки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на страницы</a:t>
            </a:r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7667625" y="1339850"/>
            <a:ext cx="1316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Управление шиной</a:t>
            </a:r>
          </a:p>
        </p:txBody>
      </p:sp>
      <p:sp>
        <p:nvSpPr>
          <p:cNvPr id="27737" name="Line 89"/>
          <p:cNvSpPr>
            <a:spLocks noChangeShapeType="1"/>
          </p:cNvSpPr>
          <p:nvPr/>
        </p:nvSpPr>
        <p:spPr bwMode="auto">
          <a:xfrm>
            <a:off x="8172450" y="1987550"/>
            <a:ext cx="0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 rot="10800000">
            <a:off x="8388350" y="2060575"/>
            <a:ext cx="3365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Управление</a:t>
            </a:r>
          </a:p>
        </p:txBody>
      </p:sp>
      <p:sp>
        <p:nvSpPr>
          <p:cNvPr id="27739" name="Line 91"/>
          <p:cNvSpPr>
            <a:spLocks noChangeShapeType="1"/>
          </p:cNvSpPr>
          <p:nvPr/>
        </p:nvSpPr>
        <p:spPr bwMode="auto">
          <a:xfrm flipH="1">
            <a:off x="7308850" y="1916113"/>
            <a:ext cx="215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40" name="Line 92"/>
          <p:cNvSpPr>
            <a:spLocks noChangeShapeType="1"/>
          </p:cNvSpPr>
          <p:nvPr/>
        </p:nvSpPr>
        <p:spPr bwMode="auto">
          <a:xfrm>
            <a:off x="7524750" y="1916113"/>
            <a:ext cx="0" cy="865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41" name="Line 93"/>
          <p:cNvSpPr>
            <a:spLocks noChangeShapeType="1"/>
          </p:cNvSpPr>
          <p:nvPr/>
        </p:nvSpPr>
        <p:spPr bwMode="auto">
          <a:xfrm>
            <a:off x="7524750" y="2781300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42" name="Line 94"/>
          <p:cNvSpPr>
            <a:spLocks noChangeShapeType="1"/>
          </p:cNvSpPr>
          <p:nvPr/>
        </p:nvSpPr>
        <p:spPr bwMode="auto">
          <a:xfrm>
            <a:off x="7524750" y="3068638"/>
            <a:ext cx="142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7743" name="Text Box 95"/>
          <p:cNvSpPr txBox="1">
            <a:spLocks noChangeArrowheads="1"/>
          </p:cNvSpPr>
          <p:nvPr/>
        </p:nvSpPr>
        <p:spPr bwMode="auto">
          <a:xfrm rot="10800000">
            <a:off x="7451725" y="1700213"/>
            <a:ext cx="4889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Шина физического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адреса</a:t>
            </a:r>
          </a:p>
        </p:txBody>
      </p:sp>
      <p:sp>
        <p:nvSpPr>
          <p:cNvPr id="27744" name="Text Box 96"/>
          <p:cNvSpPr txBox="1">
            <a:spLocks noChangeArrowheads="1"/>
          </p:cNvSpPr>
          <p:nvPr/>
        </p:nvSpPr>
        <p:spPr bwMode="auto">
          <a:xfrm>
            <a:off x="7235825" y="1628775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34</a:t>
            </a:r>
          </a:p>
        </p:txBody>
      </p:sp>
      <p:sp>
        <p:nvSpPr>
          <p:cNvPr id="27745" name="Text Box 97"/>
          <p:cNvSpPr txBox="1">
            <a:spLocks noChangeArrowheads="1"/>
          </p:cNvSpPr>
          <p:nvPr/>
        </p:nvSpPr>
        <p:spPr bwMode="auto">
          <a:xfrm>
            <a:off x="7380288" y="5013325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32</a:t>
            </a:r>
          </a:p>
        </p:txBody>
      </p:sp>
      <p:sp>
        <p:nvSpPr>
          <p:cNvPr id="27746" name="Text Box 98"/>
          <p:cNvSpPr txBox="1">
            <a:spLocks noChangeArrowheads="1"/>
          </p:cNvSpPr>
          <p:nvPr/>
        </p:nvSpPr>
        <p:spPr bwMode="auto">
          <a:xfrm>
            <a:off x="5435600" y="57340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srgbClr val="000000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732717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385175" cy="12604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600" smtClean="0">
                <a:solidFill>
                  <a:srgbClr val="008080"/>
                </a:solidFill>
                <a:latin typeface="Arial" charset="0"/>
              </a:rPr>
              <a:t>Структура микропроцессора </a:t>
            </a:r>
            <a:r>
              <a:rPr lang="en-US" altLang="ru-RU" sz="3600" smtClean="0">
                <a:solidFill>
                  <a:srgbClr val="008080"/>
                </a:solidFill>
                <a:latin typeface="Arial" charset="0"/>
              </a:rPr>
              <a:t>Pentium Pro</a:t>
            </a:r>
            <a:endParaRPr lang="ru-RU" altLang="ru-RU" sz="3600" smtClean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619250" y="1412875"/>
            <a:ext cx="252095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000"/>
              <a:t>Кэш 2-го уровня, 256 Кбайт</a:t>
            </a:r>
          </a:p>
          <a:p>
            <a:pPr algn="ctr"/>
            <a:r>
              <a:rPr lang="ru-RU" altLang="ru-RU" sz="1000"/>
              <a:t>(монтируется в один корпус с ЦП)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679700" y="13604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 sz="180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95288" y="2565400"/>
            <a:ext cx="3384550" cy="2873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200"/>
              <a:t>Интерфейс памяти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900113" y="1700213"/>
            <a:ext cx="0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68313" y="1700213"/>
            <a:ext cx="11509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0" y="17732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 sz="1000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-92075" y="1746250"/>
            <a:ext cx="1020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000"/>
              <a:t> Внешняя</a:t>
            </a:r>
          </a:p>
          <a:p>
            <a:r>
              <a:rPr lang="ru-RU" altLang="ru-RU" sz="1000"/>
              <a:t> 64-разрядная</a:t>
            </a:r>
          </a:p>
          <a:p>
            <a:r>
              <a:rPr lang="ru-RU" altLang="ru-RU" sz="1000"/>
              <a:t> синхронная</a:t>
            </a:r>
          </a:p>
          <a:p>
            <a:r>
              <a:rPr lang="ru-RU" altLang="ru-RU" sz="1000"/>
              <a:t> шина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2555875" y="1844675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535238" y="1890713"/>
            <a:ext cx="9858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000"/>
              <a:t>Синхронная</a:t>
            </a:r>
          </a:p>
          <a:p>
            <a:r>
              <a:rPr lang="ru-RU" altLang="ru-RU" sz="1000"/>
              <a:t>64-разрядная</a:t>
            </a:r>
          </a:p>
          <a:p>
            <a:r>
              <a:rPr lang="ru-RU" altLang="ru-RU" sz="1000"/>
              <a:t>шина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95288" y="3284538"/>
            <a:ext cx="3455987" cy="5762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2268538" y="32845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76238" y="3305175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200"/>
              <a:t>Блок выборки</a:t>
            </a:r>
          </a:p>
          <a:p>
            <a:pPr algn="ctr"/>
            <a:r>
              <a:rPr lang="ru-RU" altLang="ru-RU" sz="1200"/>
              <a:t>инструкций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484438" y="3284538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200"/>
              <a:t>Буфер команд,</a:t>
            </a:r>
          </a:p>
          <a:p>
            <a:pPr algn="ctr"/>
            <a:r>
              <a:rPr lang="ru-RU" altLang="ru-RU" sz="1200"/>
              <a:t>8 Кбайт</a:t>
            </a: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684213" y="285273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3203575" y="285273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735013" y="2827338"/>
            <a:ext cx="2333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000"/>
              <a:t>За 1 такт выбираются 2 строки кэша</a:t>
            </a:r>
          </a:p>
          <a:p>
            <a:pPr algn="ctr"/>
            <a:r>
              <a:rPr lang="ru-RU" altLang="ru-RU" sz="1000"/>
              <a:t>(строка – 32 байта)</a:t>
            </a: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395288" y="4292600"/>
            <a:ext cx="3455987" cy="15128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1455738" y="4338638"/>
            <a:ext cx="1417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000"/>
              <a:t>Дешифратор команд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468313" y="4868863"/>
            <a:ext cx="93503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ru-RU" altLang="ru-RU" sz="1000"/>
              <a:t>Дешифратор,</a:t>
            </a:r>
          </a:p>
          <a:p>
            <a:pPr algn="ctr"/>
            <a:r>
              <a:rPr lang="ru-RU" altLang="ru-RU" sz="1000"/>
              <a:t>1 микро-</a:t>
            </a:r>
          </a:p>
          <a:p>
            <a:pPr algn="ctr"/>
            <a:r>
              <a:rPr lang="ru-RU" altLang="ru-RU" sz="1000"/>
              <a:t>операция</a:t>
            </a:r>
          </a:p>
          <a:p>
            <a:pPr algn="ctr"/>
            <a:r>
              <a:rPr lang="ru-RU" altLang="ru-RU" sz="1000"/>
              <a:t>за такт</a:t>
            </a: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1547813" y="4868863"/>
            <a:ext cx="93503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ru-RU" altLang="ru-RU" sz="1000"/>
              <a:t>Дешифратор,</a:t>
            </a:r>
          </a:p>
          <a:p>
            <a:pPr algn="ctr"/>
            <a:r>
              <a:rPr lang="ru-RU" altLang="ru-RU" sz="1000"/>
              <a:t>1 микро-</a:t>
            </a:r>
          </a:p>
          <a:p>
            <a:pPr algn="ctr"/>
            <a:r>
              <a:rPr lang="ru-RU" altLang="ru-RU" sz="1000"/>
              <a:t>операция</a:t>
            </a:r>
          </a:p>
          <a:p>
            <a:pPr algn="ctr"/>
            <a:r>
              <a:rPr lang="ru-RU" altLang="ru-RU" sz="1000"/>
              <a:t>за такт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700338" y="4868863"/>
            <a:ext cx="93503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pPr algn="ctr"/>
            <a:r>
              <a:rPr lang="ru-RU" altLang="ru-RU" sz="1000"/>
              <a:t>Дешифратор, </a:t>
            </a:r>
          </a:p>
          <a:p>
            <a:pPr algn="ctr"/>
            <a:r>
              <a:rPr lang="ru-RU" altLang="ru-RU" sz="1000"/>
              <a:t>4 микро-</a:t>
            </a:r>
          </a:p>
          <a:p>
            <a:pPr algn="ctr"/>
            <a:r>
              <a:rPr lang="ru-RU" altLang="ru-RU" sz="1000"/>
              <a:t>операции</a:t>
            </a:r>
          </a:p>
          <a:p>
            <a:pPr algn="ctr"/>
            <a:endParaRPr lang="ru-RU" altLang="ru-RU" sz="1000"/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323850" y="6237288"/>
            <a:ext cx="3887788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200"/>
              <a:t>Таблица переименования регистров</a:t>
            </a:r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900113" y="580548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1979613" y="580548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3132138" y="580548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3348038" y="580548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3563938" y="580548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3779838" y="580548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2051050" y="38608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6156325" y="2636838"/>
            <a:ext cx="2447925" cy="215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000"/>
              <a:t>Блок интерфейса с памятью</a:t>
            </a: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6156325" y="3141663"/>
            <a:ext cx="2447925" cy="215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000"/>
              <a:t>Блок формирования адреса</a:t>
            </a: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156325" y="3933825"/>
            <a:ext cx="2447925" cy="358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000"/>
              <a:t>Арифметическое устройство</a:t>
            </a:r>
          </a:p>
          <a:p>
            <a:pPr algn="ctr"/>
            <a:r>
              <a:rPr lang="ru-RU" altLang="ru-RU" sz="1000"/>
              <a:t>с фиксированной точкой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6156325" y="4581525"/>
            <a:ext cx="2447925" cy="3603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000"/>
              <a:t>Арифметическое устройство</a:t>
            </a:r>
          </a:p>
          <a:p>
            <a:pPr algn="ctr"/>
            <a:r>
              <a:rPr lang="ru-RU" altLang="ru-RU" sz="1000"/>
              <a:t>с фиксированной точкой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6156325" y="5157788"/>
            <a:ext cx="2447925" cy="358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000"/>
              <a:t>Арифметическое устройство</a:t>
            </a:r>
          </a:p>
          <a:p>
            <a:pPr algn="ctr"/>
            <a:r>
              <a:rPr lang="ru-RU" altLang="ru-RU" sz="1000"/>
              <a:t>с плавающей точкой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156325" y="3573463"/>
            <a:ext cx="2447925" cy="215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000"/>
              <a:t>Блок формирования адреса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6732588" y="6021388"/>
            <a:ext cx="1511300" cy="6207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ru-RU" altLang="ru-RU" sz="1800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>
            <a:off x="6732588" y="630872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7002463" y="5969000"/>
            <a:ext cx="180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 sz="1800"/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6877050" y="6021388"/>
            <a:ext cx="1149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000"/>
              <a:t> Пул инструкций</a:t>
            </a: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6877050" y="6381750"/>
            <a:ext cx="1062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000"/>
              <a:t>Блок удаления</a:t>
            </a:r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 rot="-5400000">
            <a:off x="4031457" y="3969544"/>
            <a:ext cx="3384550" cy="2873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000"/>
              <a:t>Блок резервирования</a:t>
            </a:r>
          </a:p>
        </p:txBody>
      </p:sp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4643438" y="1412875"/>
            <a:ext cx="1152525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000"/>
              <a:t>Буфер</a:t>
            </a:r>
          </a:p>
          <a:p>
            <a:pPr algn="ctr"/>
            <a:r>
              <a:rPr lang="ru-RU" altLang="ru-RU" sz="1000"/>
              <a:t>запросов</a:t>
            </a:r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4500563" y="2492375"/>
            <a:ext cx="935037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000"/>
              <a:t>Буфер</a:t>
            </a:r>
          </a:p>
          <a:p>
            <a:pPr algn="ctr"/>
            <a:r>
              <a:rPr lang="ru-RU" altLang="ru-RU" sz="1000"/>
              <a:t>данных</a:t>
            </a:r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4356100" y="3573463"/>
            <a:ext cx="1079500" cy="10080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000"/>
              <a:t>Блок</a:t>
            </a:r>
          </a:p>
          <a:p>
            <a:pPr algn="ctr"/>
            <a:r>
              <a:rPr lang="ru-RU" altLang="ru-RU" sz="1000"/>
              <a:t>предсказания</a:t>
            </a:r>
          </a:p>
          <a:p>
            <a:pPr algn="ctr"/>
            <a:r>
              <a:rPr lang="ru-RU" altLang="ru-RU" sz="1000"/>
              <a:t>переходов</a:t>
            </a:r>
          </a:p>
          <a:p>
            <a:pPr algn="ctr"/>
            <a:r>
              <a:rPr lang="ru-RU" altLang="ru-RU" sz="1000"/>
              <a:t>(512 входов)</a:t>
            </a:r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4356100" y="4868863"/>
            <a:ext cx="1008063" cy="9366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000"/>
              <a:t>Блок</a:t>
            </a:r>
          </a:p>
          <a:p>
            <a:pPr algn="ctr"/>
            <a:r>
              <a:rPr lang="ru-RU" altLang="ru-RU" sz="1000"/>
              <a:t>микропрог-</a:t>
            </a:r>
          </a:p>
          <a:p>
            <a:pPr algn="ctr"/>
            <a:r>
              <a:rPr lang="ru-RU" altLang="ru-RU" sz="1000"/>
              <a:t>раммного</a:t>
            </a:r>
          </a:p>
          <a:p>
            <a:pPr algn="ctr"/>
            <a:r>
              <a:rPr lang="ru-RU" altLang="ru-RU" sz="1000"/>
              <a:t>управления</a:t>
            </a:r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 flipV="1">
            <a:off x="3563938" y="21336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53" name="Line 49"/>
          <p:cNvSpPr>
            <a:spLocks noChangeShapeType="1"/>
          </p:cNvSpPr>
          <p:nvPr/>
        </p:nvSpPr>
        <p:spPr bwMode="auto">
          <a:xfrm>
            <a:off x="3563938" y="2133600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54" name="Line 50"/>
          <p:cNvSpPr>
            <a:spLocks noChangeShapeType="1"/>
          </p:cNvSpPr>
          <p:nvPr/>
        </p:nvSpPr>
        <p:spPr bwMode="auto">
          <a:xfrm flipV="1">
            <a:off x="4211638" y="16287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55" name="Line 51"/>
          <p:cNvSpPr>
            <a:spLocks noChangeShapeType="1"/>
          </p:cNvSpPr>
          <p:nvPr/>
        </p:nvSpPr>
        <p:spPr bwMode="auto">
          <a:xfrm>
            <a:off x="4211638" y="1628775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56" name="Line 52"/>
          <p:cNvSpPr>
            <a:spLocks noChangeShapeType="1"/>
          </p:cNvSpPr>
          <p:nvPr/>
        </p:nvSpPr>
        <p:spPr bwMode="auto">
          <a:xfrm>
            <a:off x="5795963" y="1484313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57" name="Line 53"/>
          <p:cNvSpPr>
            <a:spLocks noChangeShapeType="1"/>
          </p:cNvSpPr>
          <p:nvPr/>
        </p:nvSpPr>
        <p:spPr bwMode="auto">
          <a:xfrm>
            <a:off x="5795963" y="1700213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58" name="Line 54"/>
          <p:cNvSpPr>
            <a:spLocks noChangeShapeType="1"/>
          </p:cNvSpPr>
          <p:nvPr/>
        </p:nvSpPr>
        <p:spPr bwMode="auto">
          <a:xfrm>
            <a:off x="3779838" y="2708275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>
            <a:off x="3851275" y="3716338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60" name="Line 56"/>
          <p:cNvSpPr>
            <a:spLocks noChangeShapeType="1"/>
          </p:cNvSpPr>
          <p:nvPr/>
        </p:nvSpPr>
        <p:spPr bwMode="auto">
          <a:xfrm>
            <a:off x="3851275" y="4437063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61" name="Line 57"/>
          <p:cNvSpPr>
            <a:spLocks noChangeShapeType="1"/>
          </p:cNvSpPr>
          <p:nvPr/>
        </p:nvSpPr>
        <p:spPr bwMode="auto">
          <a:xfrm>
            <a:off x="3851275" y="5300663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62" name="Line 58"/>
          <p:cNvSpPr>
            <a:spLocks noChangeShapeType="1"/>
          </p:cNvSpPr>
          <p:nvPr/>
        </p:nvSpPr>
        <p:spPr bwMode="auto">
          <a:xfrm>
            <a:off x="4932363" y="2133600"/>
            <a:ext cx="3384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63" name="Line 59"/>
          <p:cNvSpPr>
            <a:spLocks noChangeShapeType="1"/>
          </p:cNvSpPr>
          <p:nvPr/>
        </p:nvSpPr>
        <p:spPr bwMode="auto">
          <a:xfrm>
            <a:off x="4932363" y="2133600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64" name="Line 60"/>
          <p:cNvSpPr>
            <a:spLocks noChangeShapeType="1"/>
          </p:cNvSpPr>
          <p:nvPr/>
        </p:nvSpPr>
        <p:spPr bwMode="auto">
          <a:xfrm>
            <a:off x="7308850" y="21336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65" name="Line 61"/>
          <p:cNvSpPr>
            <a:spLocks noChangeShapeType="1"/>
          </p:cNvSpPr>
          <p:nvPr/>
        </p:nvSpPr>
        <p:spPr bwMode="auto">
          <a:xfrm>
            <a:off x="4211638" y="6308725"/>
            <a:ext cx="252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66" name="Line 62"/>
          <p:cNvSpPr>
            <a:spLocks noChangeShapeType="1"/>
          </p:cNvSpPr>
          <p:nvPr/>
        </p:nvSpPr>
        <p:spPr bwMode="auto">
          <a:xfrm flipV="1">
            <a:off x="5651500" y="5805488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67" name="Line 63"/>
          <p:cNvSpPr>
            <a:spLocks noChangeShapeType="1"/>
          </p:cNvSpPr>
          <p:nvPr/>
        </p:nvSpPr>
        <p:spPr bwMode="auto">
          <a:xfrm flipH="1">
            <a:off x="5867400" y="6092825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68" name="Line 64"/>
          <p:cNvSpPr>
            <a:spLocks noChangeShapeType="1"/>
          </p:cNvSpPr>
          <p:nvPr/>
        </p:nvSpPr>
        <p:spPr bwMode="auto">
          <a:xfrm flipV="1">
            <a:off x="5867400" y="5805488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69" name="Line 65"/>
          <p:cNvSpPr>
            <a:spLocks noChangeShapeType="1"/>
          </p:cNvSpPr>
          <p:nvPr/>
        </p:nvSpPr>
        <p:spPr bwMode="auto">
          <a:xfrm flipH="1">
            <a:off x="8243888" y="6308725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70" name="Line 66"/>
          <p:cNvSpPr>
            <a:spLocks noChangeShapeType="1"/>
          </p:cNvSpPr>
          <p:nvPr/>
        </p:nvSpPr>
        <p:spPr bwMode="auto">
          <a:xfrm>
            <a:off x="5867400" y="270827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71" name="Line 67"/>
          <p:cNvSpPr>
            <a:spLocks noChangeShapeType="1"/>
          </p:cNvSpPr>
          <p:nvPr/>
        </p:nvSpPr>
        <p:spPr bwMode="auto">
          <a:xfrm>
            <a:off x="5867400" y="321310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72" name="Line 68"/>
          <p:cNvSpPr>
            <a:spLocks noChangeShapeType="1"/>
          </p:cNvSpPr>
          <p:nvPr/>
        </p:nvSpPr>
        <p:spPr bwMode="auto">
          <a:xfrm>
            <a:off x="5867400" y="364490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73" name="Line 69"/>
          <p:cNvSpPr>
            <a:spLocks noChangeShapeType="1"/>
          </p:cNvSpPr>
          <p:nvPr/>
        </p:nvSpPr>
        <p:spPr bwMode="auto">
          <a:xfrm>
            <a:off x="5867400" y="407670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74" name="Line 70"/>
          <p:cNvSpPr>
            <a:spLocks noChangeShapeType="1"/>
          </p:cNvSpPr>
          <p:nvPr/>
        </p:nvSpPr>
        <p:spPr bwMode="auto">
          <a:xfrm>
            <a:off x="5867400" y="472440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75" name="Line 71"/>
          <p:cNvSpPr>
            <a:spLocks noChangeShapeType="1"/>
          </p:cNvSpPr>
          <p:nvPr/>
        </p:nvSpPr>
        <p:spPr bwMode="auto">
          <a:xfrm>
            <a:off x="5867400" y="5300663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76" name="Line 72"/>
          <p:cNvSpPr>
            <a:spLocks noChangeShapeType="1"/>
          </p:cNvSpPr>
          <p:nvPr/>
        </p:nvSpPr>
        <p:spPr bwMode="auto">
          <a:xfrm>
            <a:off x="8604250" y="2708275"/>
            <a:ext cx="539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77" name="Line 73"/>
          <p:cNvSpPr>
            <a:spLocks noChangeShapeType="1"/>
          </p:cNvSpPr>
          <p:nvPr/>
        </p:nvSpPr>
        <p:spPr bwMode="auto">
          <a:xfrm>
            <a:off x="8604250" y="321310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78" name="Line 74"/>
          <p:cNvSpPr>
            <a:spLocks noChangeShapeType="1"/>
          </p:cNvSpPr>
          <p:nvPr/>
        </p:nvSpPr>
        <p:spPr bwMode="auto">
          <a:xfrm>
            <a:off x="8604250" y="364490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79" name="Line 75"/>
          <p:cNvSpPr>
            <a:spLocks noChangeShapeType="1"/>
          </p:cNvSpPr>
          <p:nvPr/>
        </p:nvSpPr>
        <p:spPr bwMode="auto">
          <a:xfrm>
            <a:off x="8604250" y="3789363"/>
            <a:ext cx="539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80" name="Line 76"/>
          <p:cNvSpPr>
            <a:spLocks noChangeShapeType="1"/>
          </p:cNvSpPr>
          <p:nvPr/>
        </p:nvSpPr>
        <p:spPr bwMode="auto">
          <a:xfrm>
            <a:off x="8604250" y="4149725"/>
            <a:ext cx="539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81" name="Line 77"/>
          <p:cNvSpPr>
            <a:spLocks noChangeShapeType="1"/>
          </p:cNvSpPr>
          <p:nvPr/>
        </p:nvSpPr>
        <p:spPr bwMode="auto">
          <a:xfrm>
            <a:off x="8604250" y="5373688"/>
            <a:ext cx="539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  <p:sp>
        <p:nvSpPr>
          <p:cNvPr id="21582" name="Line 78"/>
          <p:cNvSpPr>
            <a:spLocks noChangeShapeType="1"/>
          </p:cNvSpPr>
          <p:nvPr/>
        </p:nvSpPr>
        <p:spPr bwMode="auto">
          <a:xfrm>
            <a:off x="8604250" y="4724400"/>
            <a:ext cx="539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73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600" dirty="0" smtClean="0">
                <a:solidFill>
                  <a:srgbClr val="008080"/>
                </a:solidFill>
                <a:latin typeface="Arial" charset="0"/>
              </a:rPr>
              <a:t>Архитектура </a:t>
            </a:r>
            <a:r>
              <a:rPr lang="ru-RU" altLang="ru-RU" sz="3600" dirty="0" err="1" smtClean="0">
                <a:solidFill>
                  <a:srgbClr val="008080"/>
                </a:solidFill>
                <a:latin typeface="Arial" charset="0"/>
              </a:rPr>
              <a:t>Itanium</a:t>
            </a:r>
            <a:endParaRPr lang="ru-RU" altLang="ru-RU" sz="3600" dirty="0" smtClean="0">
              <a:solidFill>
                <a:srgbClr val="008080"/>
              </a:solidFill>
              <a:latin typeface="Arial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9033"/>
            <a:ext cx="806489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023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Микроконтроллер МК 8ХС196КС/КД</a:t>
            </a:r>
          </a:p>
        </p:txBody>
      </p:sp>
      <p:sp>
        <p:nvSpPr>
          <p:cNvPr id="36045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sp>
        <p:nvSpPr>
          <p:cNvPr id="360452" name="Rectangle 4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400" smtClean="0"/>
              <a:t>    </a:t>
            </a:r>
            <a:endParaRPr lang="ru-RU" altLang="ru-RU" sz="20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95288" y="3790950"/>
            <a:ext cx="828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619250" y="6858000"/>
            <a:ext cx="849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7200" algn="l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FFFFFF"/>
                </a:solidFill>
              </a:rPr>
              <a:t>      </a:t>
            </a:r>
            <a:endParaRPr lang="ru-RU" altLang="ru-RU" sz="2400"/>
          </a:p>
        </p:txBody>
      </p:sp>
      <p:pic>
        <p:nvPicPr>
          <p:cNvPr id="29703" name="Picture 7" descr="ri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7137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160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50" y="2996952"/>
            <a:ext cx="4687198" cy="374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s://jeromeabel.net/files/ressources/retour-a-la-matiere/02.machines-electroniques/large/11-first-transistor_1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5728"/>
            <a:ext cx="4367433" cy="43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8802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ru-RU" altLang="ru-RU" dirty="0" smtClean="0">
                <a:solidFill>
                  <a:srgbClr val="FFFF00"/>
                </a:solidFill>
              </a:rPr>
              <a:t>1 </a:t>
            </a:r>
            <a:r>
              <a:rPr lang="ru-RU" altLang="ru-RU" dirty="0">
                <a:solidFill>
                  <a:srgbClr val="FFFF00"/>
                </a:solidFill>
              </a:rPr>
              <a:t>июля 1948 года в </a:t>
            </a:r>
            <a:r>
              <a:rPr lang="ru-RU" altLang="ru-RU" dirty="0" err="1">
                <a:solidFill>
                  <a:srgbClr val="FFFF00"/>
                </a:solidFill>
              </a:rPr>
              <a:t>The</a:t>
            </a:r>
            <a:r>
              <a:rPr lang="ru-RU" altLang="ru-RU" dirty="0">
                <a:solidFill>
                  <a:srgbClr val="FFFF00"/>
                </a:solidFill>
              </a:rPr>
              <a:t> </a:t>
            </a:r>
            <a:r>
              <a:rPr lang="ru-RU" altLang="ru-RU" dirty="0" err="1">
                <a:solidFill>
                  <a:srgbClr val="FFFF00"/>
                </a:solidFill>
              </a:rPr>
              <a:t>New</a:t>
            </a:r>
            <a:r>
              <a:rPr lang="ru-RU" altLang="ru-RU" dirty="0">
                <a:solidFill>
                  <a:srgbClr val="FFFF00"/>
                </a:solidFill>
              </a:rPr>
              <a:t> </a:t>
            </a:r>
            <a:r>
              <a:rPr lang="ru-RU" altLang="ru-RU" dirty="0" err="1">
                <a:solidFill>
                  <a:srgbClr val="FFFF00"/>
                </a:solidFill>
              </a:rPr>
              <a:t>York</a:t>
            </a:r>
            <a:r>
              <a:rPr lang="ru-RU" altLang="ru-RU" dirty="0">
                <a:solidFill>
                  <a:srgbClr val="FFFF00"/>
                </a:solidFill>
              </a:rPr>
              <a:t> </a:t>
            </a:r>
            <a:r>
              <a:rPr lang="ru-RU" altLang="ru-RU" dirty="0" err="1">
                <a:solidFill>
                  <a:srgbClr val="FFFF00"/>
                </a:solidFill>
              </a:rPr>
              <a:t>Times</a:t>
            </a:r>
            <a:r>
              <a:rPr lang="ru-RU" altLang="ru-RU" dirty="0">
                <a:solidFill>
                  <a:srgbClr val="FFFF00"/>
                </a:solidFill>
              </a:rPr>
              <a:t> </a:t>
            </a:r>
            <a:r>
              <a:rPr lang="ru-RU" altLang="ru-RU" dirty="0" smtClean="0">
                <a:solidFill>
                  <a:srgbClr val="FFFF00"/>
                </a:solidFill>
              </a:rPr>
              <a:t>отвели </a:t>
            </a:r>
            <a:r>
              <a:rPr lang="ru-RU" altLang="ru-RU" dirty="0">
                <a:solidFill>
                  <a:srgbClr val="FFFF00"/>
                </a:solidFill>
              </a:rPr>
              <a:t>три абзаца внизу сводки «Новостей радио</a:t>
            </a:r>
            <a:r>
              <a:rPr lang="ru-RU" altLang="ru-RU" dirty="0" smtClean="0">
                <a:solidFill>
                  <a:srgbClr val="FFFF00"/>
                </a:solidFill>
              </a:rPr>
              <a:t>» объявлению лаборатории </a:t>
            </a:r>
            <a:r>
              <a:rPr lang="ru-RU" altLang="ru-RU" dirty="0">
                <a:solidFill>
                  <a:srgbClr val="FFFF00"/>
                </a:solidFill>
              </a:rPr>
              <a:t>Белла об изобретении транзистора</a:t>
            </a:r>
            <a:r>
              <a:rPr lang="ru-RU" altLang="ru-RU" dirty="0" smtClean="0">
                <a:solidFill>
                  <a:srgbClr val="FFFF00"/>
                </a:soli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91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6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ru-RU" altLang="ru-RU" sz="36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Ядро 8XC196KC/KD</a:t>
            </a:r>
          </a:p>
        </p:txBody>
      </p:sp>
      <p:sp>
        <p:nvSpPr>
          <p:cNvPr id="36352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pic>
        <p:nvPicPr>
          <p:cNvPr id="32772" name="Picture 4" descr="ris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764704"/>
            <a:ext cx="8642350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646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5288" y="3789363"/>
            <a:ext cx="8280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algn="just"/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50825" y="6022975"/>
            <a:ext cx="86423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indent="457200" algn="just"/>
            <a:r>
              <a:rPr lang="ru-RU" altLang="ru-RU" sz="2400">
                <a:solidFill>
                  <a:srgbClr val="FFFF00"/>
                </a:solidFill>
              </a:rPr>
              <a:t>Типичным примером FPGA ПЛИС могут служить микросхемы семейства Spartan фирмы XILINX .</a:t>
            </a:r>
          </a:p>
        </p:txBody>
      </p:sp>
      <p:pic>
        <p:nvPicPr>
          <p:cNvPr id="39940" name="Picture 7" descr="2-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908050"/>
            <a:ext cx="8064500" cy="511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Rectangle 9"/>
          <p:cNvSpPr>
            <a:spLocks noChangeArrowheads="1"/>
          </p:cNvSpPr>
          <p:nvPr/>
        </p:nvSpPr>
        <p:spPr bwMode="auto">
          <a:xfrm>
            <a:off x="0" y="-25400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algn="ctr"/>
            <a:r>
              <a:rPr lang="ru-RU" altLang="ru-RU" sz="3600" b="1">
                <a:solidFill>
                  <a:srgbClr val="FFCC00"/>
                </a:solidFill>
              </a:rPr>
              <a:t>FPGA архитектура </a:t>
            </a:r>
          </a:p>
        </p:txBody>
      </p:sp>
    </p:spTree>
    <p:extLst>
      <p:ext uri="{BB962C8B-B14F-4D97-AF65-F5344CB8AC3E}">
        <p14:creationId xmlns:p14="http://schemas.microsoft.com/office/powerpoint/2010/main" val="19195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493" indent="-609493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493" indent="-609493" eaLnBrk="1" hangingPunct="1">
              <a:buClr>
                <a:srgbClr val="FF0000"/>
              </a:buClr>
              <a:defRPr/>
            </a:pPr>
            <a:endParaRPr lang="ru-RU" altLang="ru-RU" sz="2800"/>
          </a:p>
          <a:p>
            <a:pPr marL="609493" indent="-609493" eaLnBrk="1" hangingPunct="1">
              <a:buClr>
                <a:srgbClr val="FF0000"/>
              </a:buClr>
              <a:defRPr/>
            </a:pPr>
            <a:endParaRPr lang="ru-RU" altLang="ru-RU" sz="2800"/>
          </a:p>
          <a:p>
            <a:pPr marL="609493" indent="-609493" eaLnBrk="1" hangingPunct="1">
              <a:buClr>
                <a:srgbClr val="FF0000"/>
              </a:buClr>
              <a:defRPr/>
            </a:pPr>
            <a:endParaRPr lang="ru-RU" altLang="ru-RU" sz="2800"/>
          </a:p>
          <a:p>
            <a:pPr marL="609493" indent="-609493" eaLnBrk="1" hangingPunct="1">
              <a:buClr>
                <a:srgbClr val="FF0000"/>
              </a:buClr>
              <a:defRPr/>
            </a:pPr>
            <a:endParaRPr lang="ru-RU" altLang="ru-RU" sz="2800"/>
          </a:p>
          <a:p>
            <a:pPr marL="609493" indent="-609493" eaLnBrk="1" hangingPunct="1">
              <a:buClr>
                <a:srgbClr val="FF0000"/>
              </a:buClr>
              <a:defRPr/>
            </a:pPr>
            <a:endParaRPr lang="ru-RU" altLang="ru-RU" sz="2800"/>
          </a:p>
        </p:txBody>
      </p:sp>
      <p:sp>
        <p:nvSpPr>
          <p:cNvPr id="406531" name="Rectangle 3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pPr marL="342839" indent="-342839" algn="just" eaLnBrk="1" hangingPunct="1">
              <a:buFont typeface="Wingdings" pitchFamily="2" charset="2"/>
              <a:buNone/>
              <a:defRPr/>
            </a:pPr>
            <a:r>
              <a:rPr lang="ru-RU" altLang="ru-RU" sz="2400"/>
              <a:t>    </a:t>
            </a:r>
            <a:endParaRPr lang="ru-RU" altLang="ru-RU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95288" y="3789363"/>
            <a:ext cx="8280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algn="just"/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50825" y="3290888"/>
            <a:ext cx="86423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indent="457200" algn="just">
              <a:lnSpc>
                <a:spcPct val="90000"/>
              </a:lnSpc>
            </a:pPr>
            <a:endParaRPr lang="ru-RU" altLang="ru-RU" sz="2200">
              <a:solidFill>
                <a:srgbClr val="FFFFFF"/>
              </a:solidFill>
            </a:endParaRPr>
          </a:p>
        </p:txBody>
      </p:sp>
      <p:pic>
        <p:nvPicPr>
          <p:cNvPr id="49158" name="Picture 6" descr="sap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4963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536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Система на кристалле</a:t>
            </a:r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5008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88640"/>
            <a:ext cx="8928992" cy="672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>
              <a:lnSpc>
                <a:spcPct val="114000"/>
              </a:lnSpc>
            </a:pPr>
            <a:r>
              <a:rPr lang="ru-RU" altLang="ru-RU" dirty="0">
                <a:solidFill>
                  <a:srgbClr val="FFFF00"/>
                </a:solidFill>
              </a:rPr>
              <a:t>Транзистор 1948 года сильно отличался от транзисторов </a:t>
            </a:r>
            <a:r>
              <a:rPr lang="ru-RU" altLang="ru-RU" dirty="0" smtClean="0">
                <a:solidFill>
                  <a:srgbClr val="FFFF00"/>
                </a:solidFill>
              </a:rPr>
              <a:t>компьютеров. Отличался </a:t>
            </a:r>
            <a:r>
              <a:rPr lang="ru-RU" altLang="ru-RU" dirty="0">
                <a:solidFill>
                  <a:srgbClr val="FFFF00"/>
                </a:solidFill>
              </a:rPr>
              <a:t>так сильно, что, несмотря на одинаковое название, и связывающую их непрерывную линию наследования, </a:t>
            </a:r>
            <a:r>
              <a:rPr lang="ru-RU" altLang="ru-RU" b="1" dirty="0">
                <a:solidFill>
                  <a:srgbClr val="FFFF00"/>
                </a:solidFill>
              </a:rPr>
              <a:t>их нужно считать разными видами</a:t>
            </a:r>
            <a:r>
              <a:rPr lang="ru-RU" altLang="ru-RU" dirty="0">
                <a:solidFill>
                  <a:srgbClr val="FFFF00"/>
                </a:solidFill>
              </a:rPr>
              <a:t>, если не разными родами. У них разные составы, разная структура, разный принцип функционирования, </a:t>
            </a:r>
            <a:r>
              <a:rPr lang="ru-RU" altLang="ru-RU" dirty="0" smtClean="0">
                <a:solidFill>
                  <a:srgbClr val="FFFF00"/>
                </a:solidFill>
              </a:rPr>
              <a:t>гигантские различия </a:t>
            </a:r>
            <a:r>
              <a:rPr lang="ru-RU" altLang="ru-RU" dirty="0">
                <a:solidFill>
                  <a:srgbClr val="FFFF00"/>
                </a:solidFill>
              </a:rPr>
              <a:t>в размерах. Только </a:t>
            </a:r>
            <a:r>
              <a:rPr lang="ru-RU" altLang="ru-RU" b="1" dirty="0">
                <a:solidFill>
                  <a:srgbClr val="FFFF00"/>
                </a:solidFill>
              </a:rPr>
              <a:t>благодаря постоянным повторным изобретениям </a:t>
            </a:r>
            <a:r>
              <a:rPr lang="ru-RU" altLang="ru-RU" dirty="0">
                <a:solidFill>
                  <a:srgbClr val="FFFF00"/>
                </a:solidFill>
              </a:rPr>
              <a:t>неуклюжее устройство, сооружённое </a:t>
            </a:r>
            <a:r>
              <a:rPr lang="ru-RU" altLang="ru-RU" dirty="0" err="1">
                <a:solidFill>
                  <a:srgbClr val="FFFF00"/>
                </a:solidFill>
              </a:rPr>
              <a:t>Бардином</a:t>
            </a:r>
            <a:r>
              <a:rPr lang="ru-RU" altLang="ru-RU" dirty="0">
                <a:solidFill>
                  <a:srgbClr val="FFFF00"/>
                </a:solidFill>
              </a:rPr>
              <a:t> и </a:t>
            </a:r>
            <a:r>
              <a:rPr lang="ru-RU" altLang="ru-RU" dirty="0" err="1" smtClean="0">
                <a:solidFill>
                  <a:srgbClr val="FFFF00"/>
                </a:solidFill>
              </a:rPr>
              <a:t>Браттейном</a:t>
            </a:r>
            <a:r>
              <a:rPr lang="ru-RU" altLang="ru-RU" dirty="0">
                <a:solidFill>
                  <a:srgbClr val="FFFF00"/>
                </a:solidFill>
              </a:rPr>
              <a:t>, смогло преобразовать мир и нашу жизнь.</a:t>
            </a:r>
          </a:p>
          <a:p>
            <a:pPr indent="444500" algn="just">
              <a:lnSpc>
                <a:spcPct val="114000"/>
              </a:lnSpc>
            </a:pPr>
            <a:r>
              <a:rPr lang="ru-RU" dirty="0">
                <a:solidFill>
                  <a:srgbClr val="FFFF00"/>
                </a:solidFill>
              </a:rPr>
              <a:t>В 1950-х транзисторы вторглись в мир электроники </a:t>
            </a:r>
            <a:r>
              <a:rPr lang="ru-RU" b="1" dirty="0">
                <a:solidFill>
                  <a:srgbClr val="FFFF00"/>
                </a:solidFill>
              </a:rPr>
              <a:t>в четырёх наиболее значимых областях</a:t>
            </a:r>
            <a:r>
              <a:rPr lang="ru-RU" dirty="0">
                <a:solidFill>
                  <a:srgbClr val="FFFF00"/>
                </a:solidFill>
              </a:rPr>
              <a:t>. Первыми двумя были </a:t>
            </a:r>
            <a:r>
              <a:rPr lang="ru-RU" b="1" dirty="0">
                <a:solidFill>
                  <a:srgbClr val="FFFF00"/>
                </a:solidFill>
              </a:rPr>
              <a:t>слуховые аппараты и портативные радиоприёмники</a:t>
            </a:r>
            <a:r>
              <a:rPr lang="ru-RU" dirty="0">
                <a:solidFill>
                  <a:srgbClr val="FFFF00"/>
                </a:solidFill>
              </a:rPr>
              <a:t>, в которых низкое энергопотребление, и, как следствие, долгая работа от батареи, пересиливали остальные соображения. Третьей было </a:t>
            </a:r>
            <a:r>
              <a:rPr lang="ru-RU" b="1" dirty="0">
                <a:solidFill>
                  <a:srgbClr val="FFFF00"/>
                </a:solidFill>
              </a:rPr>
              <a:t>военное применение</a:t>
            </a:r>
            <a:r>
              <a:rPr lang="ru-RU" dirty="0">
                <a:solidFill>
                  <a:srgbClr val="FFFF00"/>
                </a:solidFill>
              </a:rPr>
              <a:t>. Армия США возлагала большие надежды на транзисторы, как на надёжные и компактные компоненты, которые можно использовать везде, от полевого радио до баллистических ракет. Однако в первое время их траты на транзисторы больше были похожи на ставку на будущее технологии, чем на подтверждение их тогдашней ценности. И, наконец, были ещё </a:t>
            </a:r>
            <a:r>
              <a:rPr lang="ru-RU" b="1" dirty="0">
                <a:solidFill>
                  <a:srgbClr val="FFFF00"/>
                </a:solidFill>
              </a:rPr>
              <a:t>цифровые вычисления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 indent="444500" algn="just">
              <a:lnSpc>
                <a:spcPct val="114000"/>
              </a:lnSpc>
            </a:pPr>
            <a:r>
              <a:rPr lang="ru-RU" dirty="0">
                <a:solidFill>
                  <a:srgbClr val="FFFF00"/>
                </a:solidFill>
              </a:rPr>
              <a:t>Все ранние американские эксперименты с транзисторными компьютерами происходили на пересечении желания военных изучить потенциал многообещающей новой технологии, и </a:t>
            </a:r>
            <a:r>
              <a:rPr lang="ru-RU" b="1" dirty="0">
                <a:solidFill>
                  <a:srgbClr val="FFFF00"/>
                </a:solidFill>
              </a:rPr>
              <a:t>желания</a:t>
            </a:r>
            <a:r>
              <a:rPr lang="ru-RU" dirty="0">
                <a:solidFill>
                  <a:srgbClr val="FFFF00"/>
                </a:solidFill>
              </a:rPr>
              <a:t> инженеров </a:t>
            </a:r>
            <a:r>
              <a:rPr lang="ru-RU" b="1" dirty="0">
                <a:solidFill>
                  <a:srgbClr val="FFFF00"/>
                </a:solidFill>
              </a:rPr>
              <a:t>перейти на улучшенные переключатели.</a:t>
            </a:r>
          </a:p>
        </p:txBody>
      </p:sp>
    </p:spTree>
    <p:extLst>
      <p:ext uri="{BB962C8B-B14F-4D97-AF65-F5344CB8AC3E}">
        <p14:creationId xmlns:p14="http://schemas.microsoft.com/office/powerpoint/2010/main" val="16652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68" y="0"/>
            <a:ext cx="896448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sz="2400" dirty="0" smtClean="0">
                <a:solidFill>
                  <a:srgbClr val="FFFF00"/>
                </a:solidFill>
              </a:rPr>
              <a:t>У </a:t>
            </a:r>
            <a:r>
              <a:rPr lang="ru-RU" sz="2400" dirty="0" smtClean="0">
                <a:solidFill>
                  <a:srgbClr val="FFFF00"/>
                </a:solidFill>
              </a:rPr>
              <a:t>автоматического переключателя должно </a:t>
            </a:r>
            <a:r>
              <a:rPr lang="ru-RU" sz="2400" dirty="0">
                <a:solidFill>
                  <a:srgbClr val="FFFF00"/>
                </a:solidFill>
              </a:rPr>
              <a:t>быть </a:t>
            </a:r>
            <a:r>
              <a:rPr lang="ru-RU" sz="2400" b="1" dirty="0">
                <a:solidFill>
                  <a:srgbClr val="FFFF00"/>
                </a:solidFill>
              </a:rPr>
              <a:t>два различных состояния, и он должен уметь сообщать другим таким же переключателям изменение их состояний. </a:t>
            </a:r>
            <a:r>
              <a:rPr lang="ru-RU" sz="2400" dirty="0">
                <a:solidFill>
                  <a:srgbClr val="FFFF00"/>
                </a:solidFill>
              </a:rPr>
              <a:t>То есть, всё, что он должен уметь, это включаться и выключаться. </a:t>
            </a:r>
            <a:endParaRPr lang="ru-RU" sz="2400" dirty="0" smtClean="0">
              <a:solidFill>
                <a:srgbClr val="FFFF00"/>
              </a:solidFill>
            </a:endParaRPr>
          </a:p>
          <a:p>
            <a:pPr indent="266700" algn="just"/>
            <a:endParaRPr lang="ru-RU" sz="2400" dirty="0" smtClean="0">
              <a:solidFill>
                <a:srgbClr val="FFFF00"/>
              </a:solidFill>
            </a:endParaRPr>
          </a:p>
          <a:p>
            <a:pPr indent="266700" algn="just"/>
            <a:r>
              <a:rPr lang="ru-RU" sz="3200" dirty="0" smtClean="0">
                <a:solidFill>
                  <a:schemeClr val="bg1"/>
                </a:solidFill>
              </a:rPr>
              <a:t>Что </a:t>
            </a:r>
            <a:r>
              <a:rPr lang="ru-RU" sz="3200" dirty="0">
                <a:solidFill>
                  <a:schemeClr val="bg1"/>
                </a:solidFill>
              </a:rPr>
              <a:t>же такого особенного в транзисторах? </a:t>
            </a:r>
            <a:endParaRPr lang="ru-RU" sz="3200" dirty="0" smtClean="0">
              <a:solidFill>
                <a:schemeClr val="bg1"/>
              </a:solidFill>
            </a:endParaRPr>
          </a:p>
          <a:p>
            <a:pPr indent="266700" algn="just"/>
            <a:endParaRPr lang="ru-RU" sz="2400" dirty="0" smtClean="0">
              <a:solidFill>
                <a:srgbClr val="FFFF00"/>
              </a:solidFill>
            </a:endParaRPr>
          </a:p>
          <a:p>
            <a:pPr indent="266700" algn="just"/>
            <a:endParaRPr lang="ru-RU" sz="2400" dirty="0">
              <a:solidFill>
                <a:srgbClr val="FFFF00"/>
              </a:solidFill>
            </a:endParaRPr>
          </a:p>
          <a:p>
            <a:pPr indent="266700" algn="just"/>
            <a:r>
              <a:rPr lang="ru-RU" sz="2400" dirty="0" smtClean="0">
                <a:solidFill>
                  <a:srgbClr val="FFFF00"/>
                </a:solidFill>
              </a:rPr>
              <a:t>Почему </a:t>
            </a:r>
            <a:r>
              <a:rPr lang="ru-RU" sz="2400" dirty="0">
                <a:solidFill>
                  <a:srgbClr val="FFFF00"/>
                </a:solidFill>
              </a:rPr>
              <a:t>другие виды цифровых переключателей не испытали таких экспоненциальных улучшений</a:t>
            </a:r>
            <a:r>
              <a:rPr lang="ru-RU" sz="2400" dirty="0" smtClean="0">
                <a:solidFill>
                  <a:srgbClr val="FFFF00"/>
                </a:solidFill>
              </a:rPr>
              <a:t>?</a:t>
            </a:r>
            <a:endParaRPr lang="ru-RU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6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68" y="0"/>
            <a:ext cx="896448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en-US" sz="2200" dirty="0">
                <a:solidFill>
                  <a:srgbClr val="FFFF00"/>
                </a:solidFill>
              </a:rPr>
              <a:t>https://www.asutpp.ru/kak-rabotaet-tranzistor.html</a:t>
            </a:r>
            <a:endParaRPr lang="ru-RU" sz="2200" dirty="0">
              <a:solidFill>
                <a:srgbClr val="FFFF00"/>
              </a:solidFill>
            </a:endParaRPr>
          </a:p>
          <a:p>
            <a:pPr indent="266700" algn="just"/>
            <a:r>
              <a:rPr lang="en-US" sz="2200" dirty="0">
                <a:solidFill>
                  <a:srgbClr val="FFFF00"/>
                </a:solidFill>
              </a:rPr>
              <a:t>https://yandex.ru/video/preview?text=</a:t>
            </a:r>
            <a:r>
              <a:rPr lang="ru-RU" sz="2200" dirty="0">
                <a:solidFill>
                  <a:srgbClr val="FFFF00"/>
                </a:solidFill>
              </a:rPr>
              <a:t>принципы функционирования полупроводникового транзистора&amp;</a:t>
            </a:r>
            <a:r>
              <a:rPr lang="en-US" sz="2200" dirty="0">
                <a:solidFill>
                  <a:srgbClr val="FFFF00"/>
                </a:solidFill>
              </a:rPr>
              <a:t>path=</a:t>
            </a:r>
            <a:r>
              <a:rPr lang="en-US" sz="2200" dirty="0" err="1">
                <a:solidFill>
                  <a:srgbClr val="FFFF00"/>
                </a:solidFill>
              </a:rPr>
              <a:t>wizard&amp;parent-reqid</a:t>
            </a:r>
            <a:r>
              <a:rPr lang="en-US" sz="2200" dirty="0">
                <a:solidFill>
                  <a:srgbClr val="FFFF00"/>
                </a:solidFill>
              </a:rPr>
              <a:t>=1636621183175318-15315416879545845754-vla1-4623-vla-l7-balancer-8080-BAL-330&amp;wiz_type=</a:t>
            </a:r>
            <a:r>
              <a:rPr lang="en-US" sz="2200" dirty="0" err="1">
                <a:solidFill>
                  <a:srgbClr val="FFFF00"/>
                </a:solidFill>
              </a:rPr>
              <a:t>vital&amp;filmId</a:t>
            </a:r>
            <a:r>
              <a:rPr lang="en-US" sz="2200" dirty="0">
                <a:solidFill>
                  <a:srgbClr val="FFFF00"/>
                </a:solidFill>
              </a:rPr>
              <a:t>=12027156198328787606</a:t>
            </a:r>
            <a:endParaRPr lang="ru-RU" sz="2200" dirty="0" smtClean="0">
              <a:solidFill>
                <a:srgbClr val="FFFF00"/>
              </a:solidFill>
            </a:endParaRPr>
          </a:p>
          <a:p>
            <a:pPr indent="266700" algn="just"/>
            <a:r>
              <a:rPr lang="ru-RU" sz="2200" dirty="0" smtClean="0">
                <a:solidFill>
                  <a:srgbClr val="FFFF00"/>
                </a:solidFill>
              </a:rPr>
              <a:t>Транзисторы </a:t>
            </a:r>
            <a:r>
              <a:rPr lang="ru-RU" sz="2200" dirty="0">
                <a:solidFill>
                  <a:srgbClr val="FFFF00"/>
                </a:solidFill>
              </a:rPr>
              <a:t>можно изготавливать при помощи химических процессов </a:t>
            </a:r>
            <a:r>
              <a:rPr lang="ru-RU" sz="2200" dirty="0">
                <a:solidFill>
                  <a:schemeClr val="bg1"/>
                </a:solidFill>
              </a:rPr>
              <a:t>без механического вмешательства</a:t>
            </a:r>
            <a:r>
              <a:rPr lang="ru-RU" sz="2200" dirty="0">
                <a:solidFill>
                  <a:srgbClr val="FFFF00"/>
                </a:solidFill>
              </a:rPr>
              <a:t>. С самого начала ключевым элементом производства транзисторов было применение химических примесей. Затем появился </a:t>
            </a:r>
            <a:r>
              <a:rPr lang="ru-RU" sz="2200" dirty="0">
                <a:solidFill>
                  <a:schemeClr val="bg1"/>
                </a:solidFill>
              </a:rPr>
              <a:t>планарный процесс</a:t>
            </a:r>
            <a:r>
              <a:rPr lang="ru-RU" sz="2200" dirty="0">
                <a:solidFill>
                  <a:srgbClr val="FFFF00"/>
                </a:solidFill>
              </a:rPr>
              <a:t>, устранивший последний механический шаг из производства – присоединение проводов. В результате он избавился от последнего физического ограничения на миниатюризацию. Транзисторам уже не нужно было быть достаточно крупными для пальцев человека – или для любого механического устройства. Всё делала простая химия, на невообразимо маленьком масштабе: кислота для травления, свет для управления тем, какие части поверхности будут противостоять травлению, и пары для внедрения примесей и металлических плёнок на вытравленные дорожки</a:t>
            </a:r>
            <a:r>
              <a:rPr lang="ru-RU" sz="2200" dirty="0" smtClean="0">
                <a:solidFill>
                  <a:srgbClr val="FFFF00"/>
                </a:solidFill>
              </a:rPr>
              <a:t>.</a:t>
            </a:r>
            <a:endParaRPr lang="ru-RU" sz="2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sz="2400" dirty="0" smtClean="0">
                <a:solidFill>
                  <a:schemeClr val="bg1"/>
                </a:solidFill>
              </a:rPr>
              <a:t>Уменьшение </a:t>
            </a:r>
            <a:r>
              <a:rPr lang="ru-RU" sz="2400" dirty="0">
                <a:solidFill>
                  <a:schemeClr val="bg1"/>
                </a:solidFill>
              </a:rPr>
              <a:t>размера </a:t>
            </a:r>
            <a:r>
              <a:rPr lang="ru-RU" sz="2400" dirty="0">
                <a:solidFill>
                  <a:srgbClr val="FFFF00"/>
                </a:solidFill>
              </a:rPr>
              <a:t>давало </a:t>
            </a:r>
            <a:r>
              <a:rPr lang="ru-RU" sz="2400" dirty="0" smtClean="0">
                <a:solidFill>
                  <a:srgbClr val="FFC000"/>
                </a:solidFill>
              </a:rPr>
              <a:t>увеличение </a:t>
            </a:r>
            <a:r>
              <a:rPr lang="ru-RU" sz="2400" dirty="0">
                <a:solidFill>
                  <a:srgbClr val="FFC000"/>
                </a:solidFill>
              </a:rPr>
              <a:t>скорости переключения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>
                <a:solidFill>
                  <a:srgbClr val="FF0000"/>
                </a:solidFill>
              </a:rPr>
              <a:t>уменьшение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потребления энергии </a:t>
            </a:r>
            <a:r>
              <a:rPr lang="ru-RU" sz="2400" dirty="0">
                <a:solidFill>
                  <a:srgbClr val="FFFF00"/>
                </a:solidFill>
              </a:rPr>
              <a:t>и 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стоимости</a:t>
            </a:r>
            <a:r>
              <a:rPr lang="ru-RU" sz="2400" dirty="0">
                <a:solidFill>
                  <a:srgbClr val="FFFF00"/>
                </a:solidFill>
              </a:rPr>
              <a:t> отдельных экземпляров. Эти мощные стимулы побудили всех заниматься поиском способов дальнейшего уменьшения переключателей. </a:t>
            </a:r>
            <a:endParaRPr lang="ru-RU" sz="2400" dirty="0" smtClean="0">
              <a:solidFill>
                <a:srgbClr val="FFFF00"/>
              </a:solidFill>
            </a:endParaRPr>
          </a:p>
          <a:p>
            <a:pPr indent="442913" algn="just"/>
            <a:r>
              <a:rPr lang="ru-RU" sz="2400" dirty="0" smtClean="0">
                <a:solidFill>
                  <a:srgbClr val="FFFF00"/>
                </a:solidFill>
              </a:rPr>
              <a:t>И </a:t>
            </a:r>
            <a:r>
              <a:rPr lang="ru-RU" sz="2400" dirty="0">
                <a:solidFill>
                  <a:schemeClr val="accent3">
                    <a:lumMod val="85000"/>
                  </a:schemeClr>
                </a:solidFill>
              </a:rPr>
              <a:t>полупроводниковая индустрия за время жизни одного человека перешла </a:t>
            </a:r>
            <a:r>
              <a:rPr lang="ru-RU" sz="2400" dirty="0">
                <a:solidFill>
                  <a:srgbClr val="FFFF00"/>
                </a:solidFill>
              </a:rPr>
              <a:t>от изготовления переключателей размером с ноготь до упаковки десятков миллионов переключателей на квадратный миллиметр</a:t>
            </a:r>
            <a:r>
              <a:rPr lang="ru-RU" sz="2400" dirty="0">
                <a:solidFill>
                  <a:schemeClr val="accent3">
                    <a:lumMod val="85000"/>
                  </a:schemeClr>
                </a:solidFill>
              </a:rPr>
              <a:t>. От запроса </a:t>
            </a:r>
            <a:r>
              <a:rPr lang="ru-RU" sz="2400" dirty="0">
                <a:solidFill>
                  <a:srgbClr val="FFC000"/>
                </a:solidFill>
              </a:rPr>
              <a:t>восьми долларов за один переключатель </a:t>
            </a:r>
            <a:r>
              <a:rPr lang="ru-RU" sz="2400" dirty="0">
                <a:solidFill>
                  <a:schemeClr val="accent3">
                    <a:lumMod val="85000"/>
                  </a:schemeClr>
                </a:solidFill>
              </a:rPr>
              <a:t>до предложения </a:t>
            </a:r>
            <a:r>
              <a:rPr lang="ru-RU" sz="2400" dirty="0">
                <a:solidFill>
                  <a:srgbClr val="FFC000"/>
                </a:solidFill>
              </a:rPr>
              <a:t>двадцати миллионов переключателей за доллар</a:t>
            </a:r>
            <a:r>
              <a:rPr lang="ru-RU" sz="2400" dirty="0">
                <a:solidFill>
                  <a:schemeClr val="accent3">
                    <a:lumMod val="8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2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496" y="0"/>
            <a:ext cx="9108504" cy="6206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4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ru-RU" altLang="ru-RU" sz="3200" dirty="0" smtClean="0">
                <a:solidFill>
                  <a:srgbClr val="FFCC00"/>
                </a:solidFill>
                <a:effectLst/>
                <a:latin typeface="Arial" charset="0"/>
              </a:rPr>
              <a:t>Транзистор</a:t>
            </a:r>
          </a:p>
        </p:txBody>
      </p:sp>
      <p:sp>
        <p:nvSpPr>
          <p:cNvPr id="22630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  <a:p>
            <a:pPr marL="609600" indent="-609600" eaLnBrk="1" hangingPunct="1">
              <a:buClr>
                <a:srgbClr val="FF0000"/>
              </a:buClr>
              <a:defRPr/>
            </a:pPr>
            <a:endParaRPr lang="ru-RU" altLang="ru-RU" sz="2800" smtClean="0"/>
          </a:p>
        </p:txBody>
      </p:sp>
      <p:sp>
        <p:nvSpPr>
          <p:cNvPr id="40964" name="Rectangle 33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40965" name="Rectangle 35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07" y="764704"/>
            <a:ext cx="8856984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ru-RU" sz="2200" dirty="0">
                <a:solidFill>
                  <a:srgbClr val="FFFF00"/>
                </a:solidFill>
              </a:rPr>
              <a:t>Транзистор - это полупроводниковый прибор, предназначенный для усиления, генерирования и преобразования электрических сигналов, а также коммутации электрических цепей.</a:t>
            </a:r>
          </a:p>
          <a:p>
            <a:pPr indent="444500" algn="just"/>
            <a:r>
              <a:rPr lang="ru-RU" sz="2200" b="1" dirty="0" smtClean="0">
                <a:solidFill>
                  <a:srgbClr val="FFFF00"/>
                </a:solidFill>
              </a:rPr>
              <a:t>Отличительной </a:t>
            </a:r>
            <a:r>
              <a:rPr lang="ru-RU" sz="2200" b="1" dirty="0">
                <a:solidFill>
                  <a:srgbClr val="FFFF00"/>
                </a:solidFill>
              </a:rPr>
              <a:t>особенностью </a:t>
            </a:r>
            <a:r>
              <a:rPr lang="ru-RU" sz="2200" dirty="0">
                <a:solidFill>
                  <a:srgbClr val="FFFF00"/>
                </a:solidFill>
              </a:rPr>
              <a:t>транзистора является </a:t>
            </a:r>
            <a:r>
              <a:rPr lang="ru-RU" sz="2200" b="1" dirty="0">
                <a:solidFill>
                  <a:srgbClr val="FFFF00"/>
                </a:solidFill>
              </a:rPr>
              <a:t>способность усиливать напряжение и ток </a:t>
            </a:r>
            <a:r>
              <a:rPr lang="ru-RU" sz="2200" dirty="0">
                <a:solidFill>
                  <a:srgbClr val="FFFF00"/>
                </a:solidFill>
              </a:rPr>
              <a:t>- действующие на входе транзистора напряжения и токи приводят к появлению на его выходе напряжений и токов значительно большей величины.</a:t>
            </a:r>
          </a:p>
          <a:p>
            <a:pPr indent="444500" algn="just"/>
            <a:r>
              <a:rPr lang="ru-RU" sz="2200" dirty="0" smtClean="0">
                <a:solidFill>
                  <a:srgbClr val="FFFF00"/>
                </a:solidFill>
              </a:rPr>
              <a:t>С </a:t>
            </a:r>
            <a:r>
              <a:rPr lang="ru-RU" sz="2200" dirty="0">
                <a:solidFill>
                  <a:srgbClr val="FFFF00"/>
                </a:solidFill>
              </a:rPr>
              <a:t>распространением цифровой электроники и импульсных схем </a:t>
            </a:r>
            <a:r>
              <a:rPr lang="ru-RU" sz="2200" dirty="0">
                <a:solidFill>
                  <a:srgbClr val="FFC000"/>
                </a:solidFill>
              </a:rPr>
              <a:t>основным свойством транзистора является его способность находиться в открытом и закрытом состояниях под действием управляющего сигнала</a:t>
            </a:r>
            <a:r>
              <a:rPr lang="ru-RU" sz="2200" dirty="0">
                <a:solidFill>
                  <a:srgbClr val="FFFF00"/>
                </a:solidFill>
              </a:rPr>
              <a:t>.</a:t>
            </a:r>
          </a:p>
          <a:p>
            <a:pPr indent="444500" algn="just"/>
            <a:r>
              <a:rPr lang="ru-RU" sz="2200" dirty="0" smtClean="0">
                <a:solidFill>
                  <a:srgbClr val="FFFF00"/>
                </a:solidFill>
              </a:rPr>
              <a:t>Свое </a:t>
            </a:r>
            <a:r>
              <a:rPr lang="ru-RU" sz="2200" dirty="0">
                <a:solidFill>
                  <a:srgbClr val="FFFF00"/>
                </a:solidFill>
              </a:rPr>
              <a:t>название транзистор получил от сокращения двух английских слов </a:t>
            </a:r>
            <a:r>
              <a:rPr lang="ru-RU" sz="2200" dirty="0" err="1">
                <a:solidFill>
                  <a:srgbClr val="FFFF00"/>
                </a:solidFill>
              </a:rPr>
              <a:t>tran</a:t>
            </a:r>
            <a:r>
              <a:rPr lang="ru-RU" sz="2200" dirty="0">
                <a:solidFill>
                  <a:srgbClr val="FFFF00"/>
                </a:solidFill>
              </a:rPr>
              <a:t>(</a:t>
            </a:r>
            <a:r>
              <a:rPr lang="ru-RU" sz="2200" dirty="0" err="1">
                <a:solidFill>
                  <a:srgbClr val="FFFF00"/>
                </a:solidFill>
              </a:rPr>
              <a:t>sfer</a:t>
            </a:r>
            <a:r>
              <a:rPr lang="ru-RU" sz="2200" dirty="0">
                <a:solidFill>
                  <a:srgbClr val="FFFF00"/>
                </a:solidFill>
              </a:rPr>
              <a:t>) (</a:t>
            </a:r>
            <a:r>
              <a:rPr lang="ru-RU" sz="2200" dirty="0" err="1">
                <a:solidFill>
                  <a:srgbClr val="FFFF00"/>
                </a:solidFill>
              </a:rPr>
              <a:t>re</a:t>
            </a:r>
            <a:r>
              <a:rPr lang="ru-RU" sz="2200" dirty="0">
                <a:solidFill>
                  <a:srgbClr val="FFFF00"/>
                </a:solidFill>
              </a:rPr>
              <a:t>)</a:t>
            </a:r>
            <a:r>
              <a:rPr lang="ru-RU" sz="2200" dirty="0" err="1">
                <a:solidFill>
                  <a:srgbClr val="FFFF00"/>
                </a:solidFill>
              </a:rPr>
              <a:t>sistor</a:t>
            </a:r>
            <a:r>
              <a:rPr lang="ru-RU" sz="2200" dirty="0">
                <a:solidFill>
                  <a:srgbClr val="FFFF00"/>
                </a:solidFill>
              </a:rPr>
              <a:t> - управляемый резистор. Это название неслучайно, так как под действием приложенного к транзистору входного напряжения сопротивление между его выходными зажимами может регулироваться в очень широких пределах.</a:t>
            </a:r>
          </a:p>
          <a:p>
            <a:pPr indent="444500" algn="just"/>
            <a:endParaRPr lang="ru-RU" sz="2200" dirty="0">
              <a:solidFill>
                <a:srgbClr val="FFFF00"/>
              </a:solidFill>
            </a:endParaRPr>
          </a:p>
          <a:p>
            <a:pPr indent="444500" algn="just"/>
            <a:r>
              <a:rPr lang="ru-RU" sz="2200" dirty="0">
                <a:solidFill>
                  <a:srgbClr val="FFFF00"/>
                </a:solidFill>
              </a:rPr>
              <a:t>Транзистор позволяет регулировать ток в цепи от нуля до максимального 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1999557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рава">
  <a:themeElements>
    <a:clrScheme name="1_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1_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1951</Words>
  <Application>Microsoft Office PowerPoint</Application>
  <PresentationFormat>Экран (4:3)</PresentationFormat>
  <Paragraphs>347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Трава</vt:lpstr>
      <vt:lpstr>Profile</vt:lpstr>
      <vt:lpstr>1_Трава</vt:lpstr>
      <vt:lpstr>Picture</vt:lpstr>
      <vt:lpstr>Photo Editor Photo</vt:lpstr>
      <vt:lpstr>Введение в инженерную деятельность</vt:lpstr>
      <vt:lpstr>Лекция 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Транзистор</vt:lpstr>
      <vt:lpstr>Презентация PowerPoint</vt:lpstr>
      <vt:lpstr>Презентация PowerPoint</vt:lpstr>
      <vt:lpstr>Презентация PowerPoint</vt:lpstr>
      <vt:lpstr>    Основные конструктивные элементы МНОП ПТ и МОП ПТ с плавающим затвором</vt:lpstr>
      <vt:lpstr>    МНОП транзистор</vt:lpstr>
      <vt:lpstr>Постоянные запоминающие устройства (ПЗУ)</vt:lpstr>
      <vt:lpstr>    Физические процессы, протекающие в МНОП-транзисторе при работе в режиме запоминающего устройства</vt:lpstr>
      <vt:lpstr>Постоянные запоминающие устройства (ПЗУ)</vt:lpstr>
      <vt:lpstr>Презентация PowerPoint</vt:lpstr>
      <vt:lpstr>Презентация PowerPoint</vt:lpstr>
      <vt:lpstr>Презентация PowerPoint</vt:lpstr>
      <vt:lpstr>Архитектура Flash-памяти </vt:lpstr>
      <vt:lpstr>Схема ячейки NOR</vt:lpstr>
      <vt:lpstr>Схема ячейки NAND</vt:lpstr>
      <vt:lpstr>Архитектура многоуровневой ячейки </vt:lpstr>
      <vt:lpstr>Презентация PowerPoint</vt:lpstr>
      <vt:lpstr>Презентация PowerPoint</vt:lpstr>
      <vt:lpstr>Презентация PowerPoint</vt:lpstr>
      <vt:lpstr>Новости (06.10.2013)</vt:lpstr>
      <vt:lpstr>Презентация PowerPoint</vt:lpstr>
      <vt:lpstr>Презентация PowerPoint</vt:lpstr>
      <vt:lpstr>Логические элементы, триггеры</vt:lpstr>
      <vt:lpstr>Последовательный и параллельный регистры сдвига</vt:lpstr>
      <vt:lpstr>Счетчик, вычитатель</vt:lpstr>
      <vt:lpstr>Сумматор</vt:lpstr>
      <vt:lpstr>Архитектура типового микропроцессора</vt:lpstr>
      <vt:lpstr>Структура микропроцессора  Intel 80386</vt:lpstr>
      <vt:lpstr>Структура микропроцессора Pentium Pro</vt:lpstr>
      <vt:lpstr>Архитектура Itanium</vt:lpstr>
      <vt:lpstr>Микроконтроллер МК 8ХС196КС/КД</vt:lpstr>
      <vt:lpstr>    Ядро 8XC196KC/KD</vt:lpstr>
      <vt:lpstr>Презентация PowerPoint</vt:lpstr>
      <vt:lpstr>Система на кристалле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МНОП транзистор</dc:title>
  <dc:creator>Наталья</dc:creator>
  <cp:lastModifiedBy>Пользователь</cp:lastModifiedBy>
  <cp:revision>26</cp:revision>
  <dcterms:created xsi:type="dcterms:W3CDTF">2018-04-22T10:02:24Z</dcterms:created>
  <dcterms:modified xsi:type="dcterms:W3CDTF">2021-11-13T09:19:37Z</dcterms:modified>
</cp:coreProperties>
</file>